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42"/>
  </p:notesMasterIdLst>
  <p:handoutMasterIdLst>
    <p:handoutMasterId r:id="rId43"/>
  </p:handoutMasterIdLst>
  <p:sldIdLst>
    <p:sldId id="256" r:id="rId2"/>
    <p:sldId id="549" r:id="rId3"/>
    <p:sldId id="556" r:id="rId4"/>
    <p:sldId id="555" r:id="rId5"/>
    <p:sldId id="557" r:id="rId6"/>
    <p:sldId id="586" r:id="rId7"/>
    <p:sldId id="487" r:id="rId8"/>
    <p:sldId id="603" r:id="rId9"/>
    <p:sldId id="561" r:id="rId10"/>
    <p:sldId id="562" r:id="rId11"/>
    <p:sldId id="532" r:id="rId12"/>
    <p:sldId id="533" r:id="rId13"/>
    <p:sldId id="534" r:id="rId14"/>
    <p:sldId id="535" r:id="rId15"/>
    <p:sldId id="600" r:id="rId16"/>
    <p:sldId id="548" r:id="rId17"/>
    <p:sldId id="542" r:id="rId18"/>
    <p:sldId id="602" r:id="rId19"/>
    <p:sldId id="588" r:id="rId20"/>
    <p:sldId id="572" r:id="rId21"/>
    <p:sldId id="599" r:id="rId22"/>
    <p:sldId id="587" r:id="rId23"/>
    <p:sldId id="604" r:id="rId24"/>
    <p:sldId id="594" r:id="rId25"/>
    <p:sldId id="605" r:id="rId26"/>
    <p:sldId id="591" r:id="rId27"/>
    <p:sldId id="592" r:id="rId28"/>
    <p:sldId id="593" r:id="rId29"/>
    <p:sldId id="606" r:id="rId30"/>
    <p:sldId id="576" r:id="rId31"/>
    <p:sldId id="607" r:id="rId32"/>
    <p:sldId id="577" r:id="rId33"/>
    <p:sldId id="597" r:id="rId34"/>
    <p:sldId id="610" r:id="rId35"/>
    <p:sldId id="578" r:id="rId36"/>
    <p:sldId id="609" r:id="rId37"/>
    <p:sldId id="598" r:id="rId38"/>
    <p:sldId id="611" r:id="rId39"/>
    <p:sldId id="585" r:id="rId40"/>
    <p:sldId id="608" r:id="rId41"/>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A04"/>
    <a:srgbClr val="36A63A"/>
    <a:srgbClr val="6699FF"/>
    <a:srgbClr val="3399FF"/>
    <a:srgbClr val="0066FF"/>
    <a:srgbClr val="00FF00"/>
    <a:srgbClr val="0000CC"/>
    <a:srgbClr val="FFCC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69" autoAdjust="0"/>
    <p:restoredTop sz="95461" autoAdjust="0"/>
  </p:normalViewPr>
  <p:slideViewPr>
    <p:cSldViewPr>
      <p:cViewPr varScale="1">
        <p:scale>
          <a:sx n="84" d="100"/>
          <a:sy n="84" d="100"/>
        </p:scale>
        <p:origin x="98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9898"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9898"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1"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9899"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algn="r" defTabSz="931670">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9"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1"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9899"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algn="r" defTabSz="931670">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000">
                <a:solidFill>
                  <a:schemeClr val="tx1"/>
                </a:solidFill>
                <a:latin typeface="Arial" charset="0"/>
                <a:ea typeface="ＭＳ Ｐゴシック" charset="0"/>
                <a:cs typeface="ＭＳ Ｐゴシック" charset="0"/>
              </a:defRPr>
            </a:lvl1pPr>
            <a:lvl2pPr marL="744064" indent="-286179" defTabSz="931670" eaLnBrk="0" hangingPunct="0">
              <a:defRPr sz="2000">
                <a:solidFill>
                  <a:schemeClr val="tx1"/>
                </a:solidFill>
                <a:latin typeface="Arial" charset="0"/>
                <a:ea typeface="ＭＳ Ｐゴシック" charset="0"/>
              </a:defRPr>
            </a:lvl2pPr>
            <a:lvl3pPr marL="1144715" indent="-228943" defTabSz="931670" eaLnBrk="0" hangingPunct="0">
              <a:defRPr sz="2000">
                <a:solidFill>
                  <a:schemeClr val="tx1"/>
                </a:solidFill>
                <a:latin typeface="Arial" charset="0"/>
                <a:ea typeface="ＭＳ Ｐゴシック" charset="0"/>
              </a:defRPr>
            </a:lvl3pPr>
            <a:lvl4pPr marL="1602600" indent="-228943" defTabSz="931670" eaLnBrk="0" hangingPunct="0">
              <a:defRPr sz="2000">
                <a:solidFill>
                  <a:schemeClr val="tx1"/>
                </a:solidFill>
                <a:latin typeface="Arial" charset="0"/>
                <a:ea typeface="ＭＳ Ｐゴシック" charset="0"/>
              </a:defRPr>
            </a:lvl4pPr>
            <a:lvl5pPr marL="2060486" indent="-228943" defTabSz="931670" eaLnBrk="0" hangingPunct="0">
              <a:defRPr sz="2000">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sz="2000">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sz="2000">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sz="2000">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33</a:t>
            </a:fld>
            <a:endParaRPr lang="fr-FR"/>
          </a:p>
        </p:txBody>
      </p:sp>
    </p:spTree>
    <p:extLst>
      <p:ext uri="{BB962C8B-B14F-4D97-AF65-F5344CB8AC3E}">
        <p14:creationId xmlns:p14="http://schemas.microsoft.com/office/powerpoint/2010/main" val="4142776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34</a:t>
            </a:fld>
            <a:endParaRPr lang="fr-FR"/>
          </a:p>
        </p:txBody>
      </p:sp>
    </p:spTree>
    <p:extLst>
      <p:ext uri="{BB962C8B-B14F-4D97-AF65-F5344CB8AC3E}">
        <p14:creationId xmlns:p14="http://schemas.microsoft.com/office/powerpoint/2010/main" val="2050072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35</a:t>
            </a:fld>
            <a:endParaRPr lang="fr-FR"/>
          </a:p>
        </p:txBody>
      </p:sp>
    </p:spTree>
    <p:extLst>
      <p:ext uri="{BB962C8B-B14F-4D97-AF65-F5344CB8AC3E}">
        <p14:creationId xmlns:p14="http://schemas.microsoft.com/office/powerpoint/2010/main" val="351814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36</a:t>
            </a:fld>
            <a:endParaRPr lang="fr-FR"/>
          </a:p>
        </p:txBody>
      </p:sp>
    </p:spTree>
    <p:extLst>
      <p:ext uri="{BB962C8B-B14F-4D97-AF65-F5344CB8AC3E}">
        <p14:creationId xmlns:p14="http://schemas.microsoft.com/office/powerpoint/2010/main" val="4024242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38</a:t>
            </a:fld>
            <a:endParaRPr lang="fr-FR"/>
          </a:p>
        </p:txBody>
      </p:sp>
    </p:spTree>
    <p:extLst>
      <p:ext uri="{BB962C8B-B14F-4D97-AF65-F5344CB8AC3E}">
        <p14:creationId xmlns:p14="http://schemas.microsoft.com/office/powerpoint/2010/main" val="28671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7</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11</a:t>
            </a:fld>
            <a:endParaRPr lang="fr-FR"/>
          </a:p>
        </p:txBody>
      </p:sp>
    </p:spTree>
    <p:extLst>
      <p:ext uri="{BB962C8B-B14F-4D97-AF65-F5344CB8AC3E}">
        <p14:creationId xmlns:p14="http://schemas.microsoft.com/office/powerpoint/2010/main" val="187648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19</a:t>
            </a:fld>
            <a:endParaRPr lang="fr-FR"/>
          </a:p>
        </p:txBody>
      </p:sp>
    </p:spTree>
    <p:extLst>
      <p:ext uri="{BB962C8B-B14F-4D97-AF65-F5344CB8AC3E}">
        <p14:creationId xmlns:p14="http://schemas.microsoft.com/office/powerpoint/2010/main" val="395948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20</a:t>
            </a:fld>
            <a:endParaRPr lang="fr-FR"/>
          </a:p>
        </p:txBody>
      </p:sp>
    </p:spTree>
    <p:extLst>
      <p:ext uri="{BB962C8B-B14F-4D97-AF65-F5344CB8AC3E}">
        <p14:creationId xmlns:p14="http://schemas.microsoft.com/office/powerpoint/2010/main" val="17436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21</a:t>
            </a:fld>
            <a:endParaRPr lang="fr-FR"/>
          </a:p>
        </p:txBody>
      </p:sp>
    </p:spTree>
    <p:extLst>
      <p:ext uri="{BB962C8B-B14F-4D97-AF65-F5344CB8AC3E}">
        <p14:creationId xmlns:p14="http://schemas.microsoft.com/office/powerpoint/2010/main" val="293025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22</a:t>
            </a:fld>
            <a:endParaRPr lang="fr-FR"/>
          </a:p>
        </p:txBody>
      </p:sp>
    </p:spTree>
    <p:extLst>
      <p:ext uri="{BB962C8B-B14F-4D97-AF65-F5344CB8AC3E}">
        <p14:creationId xmlns:p14="http://schemas.microsoft.com/office/powerpoint/2010/main" val="298706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30</a:t>
            </a:fld>
            <a:endParaRPr lang="fr-FR"/>
          </a:p>
        </p:txBody>
      </p:sp>
    </p:spTree>
    <p:extLst>
      <p:ext uri="{BB962C8B-B14F-4D97-AF65-F5344CB8AC3E}">
        <p14:creationId xmlns:p14="http://schemas.microsoft.com/office/powerpoint/2010/main" val="114742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32</a:t>
            </a:fld>
            <a:endParaRPr lang="fr-FR"/>
          </a:p>
        </p:txBody>
      </p:sp>
    </p:spTree>
    <p:extLst>
      <p:ext uri="{BB962C8B-B14F-4D97-AF65-F5344CB8AC3E}">
        <p14:creationId xmlns:p14="http://schemas.microsoft.com/office/powerpoint/2010/main" val="45264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jpeg"/><Relationship Id="rId10" Type="http://schemas.openxmlformats.org/officeDocument/2006/relationships/image" Target="../media/image36.jpe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gif"/><Relationship Id="rId1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books.openedition.org/editionsmsh/83"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dirty="0">
              <a:latin typeface="Arial" charset="0"/>
            </a:endParaRPr>
          </a:p>
          <a:p>
            <a:pPr algn="ctr" eaLnBrk="1" hangingPunct="1">
              <a:buFont typeface="Wingdings" charset="0"/>
              <a:buNone/>
            </a:pPr>
            <a:endParaRPr lang="fr-FR" noProof="0" dirty="0" smtClean="0">
              <a:latin typeface="Arial" charset="0"/>
            </a:endParaRPr>
          </a:p>
          <a:p>
            <a:r>
              <a:rPr lang="fr-BE" dirty="0">
                <a:latin typeface="Arial" panose="020B0604020202020204" pitchFamily="34" charset="0"/>
                <a:cs typeface="Arial" panose="020B0604020202020204" pitchFamily="34" charset="0"/>
              </a:rPr>
              <a:t>Assemblage Automatique </a:t>
            </a:r>
            <a:r>
              <a:rPr lang="fr-BE" dirty="0" smtClean="0">
                <a:latin typeface="Arial" panose="020B0604020202020204" pitchFamily="34" charset="0"/>
                <a:cs typeface="Arial" panose="020B0604020202020204" pitchFamily="34" charset="0"/>
              </a:rPr>
              <a:t>de Composants guidé </a:t>
            </a:r>
            <a:r>
              <a:rPr lang="fr-BE" dirty="0">
                <a:latin typeface="Arial" panose="020B0604020202020204" pitchFamily="34" charset="0"/>
                <a:cs typeface="Arial" panose="020B0604020202020204" pitchFamily="34" charset="0"/>
              </a:rPr>
              <a:t>par un </a:t>
            </a:r>
            <a:r>
              <a:rPr lang="fr-BE" dirty="0" smtClean="0">
                <a:latin typeface="Arial" panose="020B0604020202020204" pitchFamily="34" charset="0"/>
                <a:cs typeface="Arial" panose="020B0604020202020204" pitchFamily="34" charset="0"/>
              </a:rPr>
              <a:t>DSML</a:t>
            </a:r>
            <a:endParaRPr lang="en-GB" sz="3200" dirty="0" smtClean="0">
              <a:latin typeface="Arial" panose="020B0604020202020204" pitchFamily="34" charset="0"/>
              <a:cs typeface="Arial" panose="020B0604020202020204" pitchFamily="34" charset="0"/>
            </a:endParaRPr>
          </a:p>
          <a:p>
            <a:pPr algn="ctr" eaLnBrk="1" hangingPunct="1">
              <a:buFont typeface="Wingdings" charset="0"/>
              <a:buNone/>
            </a:pPr>
            <a:endParaRPr lang="en-GB" sz="3200" dirty="0">
              <a:latin typeface="Arial" charset="0"/>
            </a:endParaRPr>
          </a:p>
          <a:p>
            <a:pPr algn="ctr" eaLnBrk="1" hangingPunct="1">
              <a:buFont typeface="Wingdings" charset="0"/>
              <a:buNone/>
            </a:pPr>
            <a:endParaRPr lang="en-GB" sz="1800" dirty="0" smtClean="0">
              <a:latin typeface="Arial" charset="0"/>
            </a:endParaRPr>
          </a:p>
          <a:p>
            <a:pPr algn="ctr" eaLnBrk="1" hangingPunct="1">
              <a:buFont typeface="Wingdings" charset="0"/>
              <a:buNone/>
            </a:pPr>
            <a:endParaRPr lang="en-GB" sz="1800" dirty="0">
              <a:latin typeface="Arial" charset="0"/>
            </a:endParaRPr>
          </a:p>
          <a:p>
            <a:pPr algn="ctr" eaLnBrk="1" hangingPunct="1">
              <a:buFont typeface="Wingdings" charset="0"/>
              <a:buNone/>
            </a:pPr>
            <a:r>
              <a:rPr lang="en-GB" sz="1800" dirty="0" err="1" smtClean="0">
                <a:latin typeface="Arial" charset="0"/>
              </a:rPr>
              <a:t>Abdelmounaim</a:t>
            </a:r>
            <a:r>
              <a:rPr lang="en-GB" sz="1800" dirty="0" smtClean="0">
                <a:latin typeface="Arial" charset="0"/>
              </a:rPr>
              <a:t> DEBIECHE</a:t>
            </a:r>
          </a:p>
          <a:p>
            <a:pPr algn="ctr" eaLnBrk="1" hangingPunct="1">
              <a:buFont typeface="Wingdings" charset="0"/>
              <a:buNone/>
            </a:pPr>
            <a:r>
              <a:rPr lang="en-GB" sz="1800" noProof="0" dirty="0" smtClean="0">
                <a:latin typeface="Arial" charset="0"/>
              </a:rPr>
              <a:t>09 </a:t>
            </a:r>
            <a:r>
              <a:rPr lang="en-GB" sz="1800" noProof="0" dirty="0" err="1" smtClean="0">
                <a:latin typeface="Arial" charset="0"/>
              </a:rPr>
              <a:t>Septembre</a:t>
            </a:r>
            <a:r>
              <a:rPr lang="en-GB" sz="1800" noProof="0" dirty="0" smtClean="0">
                <a:latin typeface="Arial" charset="0"/>
              </a:rPr>
              <a:t> 2016 </a:t>
            </a:r>
          </a:p>
          <a:p>
            <a:pPr algn="ctr" eaLnBrk="1" hangingPunct="1">
              <a:buFont typeface="Wingdings" charset="0"/>
              <a:buNone/>
            </a:pPr>
            <a:r>
              <a:rPr lang="en-GB" sz="1800" dirty="0" smtClean="0">
                <a:latin typeface="Arial" charset="0"/>
              </a:rPr>
              <a:t>Université de Namur</a:t>
            </a:r>
            <a:endParaRPr lang="en-GB" sz="18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464496"/>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Internet Des </a:t>
            </a:r>
            <a:r>
              <a:rPr lang="fr-BE" dirty="0" smtClean="0"/>
              <a:t>Objets : Object  </a:t>
            </a:r>
            <a:r>
              <a:rPr lang="fr-BE" dirty="0"/>
              <a:t/>
            </a:r>
            <a:br>
              <a:rPr lang="fr-BE" dirty="0"/>
            </a:b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7" name="Rectangle à coins arrondis 6"/>
          <p:cNvSpPr/>
          <p:nvPr/>
        </p:nvSpPr>
        <p:spPr>
          <a:xfrm>
            <a:off x="6274028" y="58169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a:t>
            </a:r>
            <a:endParaRPr lang="fr-BE" dirty="0"/>
          </a:p>
        </p:txBody>
      </p:sp>
      <p:sp>
        <p:nvSpPr>
          <p:cNvPr id="8" name="Rectangle à coins arrondis 7"/>
          <p:cNvSpPr/>
          <p:nvPr/>
        </p:nvSpPr>
        <p:spPr>
          <a:xfrm>
            <a:off x="6274028" y="54105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9" name="ZoneTexte 8"/>
          <p:cNvSpPr txBox="1"/>
          <p:nvPr/>
        </p:nvSpPr>
        <p:spPr>
          <a:xfrm>
            <a:off x="323528" y="2789424"/>
            <a:ext cx="8136904" cy="1938992"/>
          </a:xfrm>
          <a:prstGeom prst="rect">
            <a:avLst/>
          </a:prstGeom>
          <a:noFill/>
        </p:spPr>
        <p:txBody>
          <a:bodyPr wrap="square" rtlCol="0">
            <a:spAutoFit/>
          </a:bodyPr>
          <a:lstStyle/>
          <a:p>
            <a:pPr marL="457200" indent="-457200">
              <a:buAutoNum type="arabicParenR"/>
            </a:pPr>
            <a:r>
              <a:rPr lang="en-US" b="1" dirty="0" smtClean="0"/>
              <a:t>Couche object </a:t>
            </a:r>
            <a:r>
              <a:rPr lang="en-US" dirty="0" smtClean="0"/>
              <a:t>(</a:t>
            </a:r>
            <a:r>
              <a:rPr lang="en-US" dirty="0" err="1" smtClean="0"/>
              <a:t>capteurs</a:t>
            </a:r>
            <a:r>
              <a:rPr lang="en-US" dirty="0" smtClean="0"/>
              <a:t> et </a:t>
            </a:r>
            <a:r>
              <a:rPr lang="en-US" dirty="0" err="1" smtClean="0"/>
              <a:t>actionneurs</a:t>
            </a:r>
            <a:r>
              <a:rPr lang="en-US" dirty="0" smtClean="0"/>
              <a:t>)</a:t>
            </a:r>
          </a:p>
          <a:p>
            <a:pPr marL="457200" indent="-457200">
              <a:buAutoNum type="arabicParenR"/>
            </a:pPr>
            <a:endParaRPr lang="en-US" dirty="0"/>
          </a:p>
          <a:p>
            <a:r>
              <a:rPr lang="en-US" dirty="0"/>
              <a:t>-  </a:t>
            </a:r>
            <a:r>
              <a:rPr lang="en-US" dirty="0" smtClean="0"/>
              <a:t>Capturer les </a:t>
            </a:r>
            <a:r>
              <a:rPr lang="en-US" dirty="0" err="1" smtClean="0"/>
              <a:t>informations</a:t>
            </a:r>
            <a:r>
              <a:rPr lang="en-US" dirty="0" smtClean="0"/>
              <a:t> et </a:t>
            </a:r>
            <a:r>
              <a:rPr lang="en-US" dirty="0" err="1" smtClean="0"/>
              <a:t>agir</a:t>
            </a:r>
            <a:r>
              <a:rPr lang="en-US" dirty="0" smtClean="0"/>
              <a:t> sur </a:t>
            </a:r>
            <a:r>
              <a:rPr lang="en-US" dirty="0" err="1" smtClean="0"/>
              <a:t>l’environnement</a:t>
            </a:r>
            <a:endParaRPr lang="en-US" dirty="0"/>
          </a:p>
          <a:p>
            <a:endParaRPr lang="en-US" dirty="0"/>
          </a:p>
          <a:p>
            <a:r>
              <a:rPr lang="en-US" dirty="0"/>
              <a:t>-  </a:t>
            </a:r>
            <a:r>
              <a:rPr lang="en-US" dirty="0" err="1" smtClean="0"/>
              <a:t>Numériser</a:t>
            </a:r>
            <a:r>
              <a:rPr lang="en-US" dirty="0" smtClean="0"/>
              <a:t> les </a:t>
            </a:r>
            <a:r>
              <a:rPr lang="en-US" dirty="0" err="1" smtClean="0"/>
              <a:t>informations</a:t>
            </a:r>
            <a:endParaRPr lang="fr-BE" dirty="0"/>
          </a:p>
          <a:p>
            <a:endParaRPr lang="fr-BE"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140" y="1337020"/>
            <a:ext cx="1606696" cy="1428676"/>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412" y="1354618"/>
            <a:ext cx="1962760" cy="1411078"/>
          </a:xfrm>
          <a:prstGeom prst="rect">
            <a:avLst/>
          </a:prstGeom>
        </p:spPr>
      </p:pic>
      <p:sp>
        <p:nvSpPr>
          <p:cNvPr id="3" name="ZoneTexte 2"/>
          <p:cNvSpPr txBox="1"/>
          <p:nvPr/>
        </p:nvSpPr>
        <p:spPr>
          <a:xfrm>
            <a:off x="457200" y="5036193"/>
            <a:ext cx="4834880" cy="1323439"/>
          </a:xfrm>
          <a:prstGeom prst="rect">
            <a:avLst/>
          </a:prstGeom>
          <a:noFill/>
        </p:spPr>
        <p:txBody>
          <a:bodyPr wrap="square" rtlCol="0">
            <a:spAutoFit/>
          </a:bodyPr>
          <a:lstStyle/>
          <a:p>
            <a:r>
              <a:rPr lang="fr-BE" dirty="0" smtClean="0"/>
              <a:t>2) </a:t>
            </a:r>
            <a:r>
              <a:rPr lang="fr-BE" b="1" dirty="0" smtClean="0"/>
              <a:t>Couche Abstraction </a:t>
            </a:r>
            <a:r>
              <a:rPr lang="fr-BE" dirty="0" smtClean="0"/>
              <a:t>: </a:t>
            </a:r>
            <a:r>
              <a:rPr lang="fr-BE" dirty="0"/>
              <a:t>transfère des données produites par </a:t>
            </a:r>
            <a:r>
              <a:rPr lang="fr-BE" dirty="0" smtClean="0"/>
              <a:t>la couche objet à </a:t>
            </a:r>
            <a:r>
              <a:rPr lang="fr-BE" dirty="0"/>
              <a:t>la couche </a:t>
            </a:r>
            <a:r>
              <a:rPr lang="fr-BE" dirty="0" smtClean="0"/>
              <a:t>Service à </a:t>
            </a:r>
            <a:r>
              <a:rPr lang="fr-BE" dirty="0"/>
              <a:t>travers des canaux </a:t>
            </a:r>
            <a:r>
              <a:rPr lang="fr-BE" dirty="0" smtClean="0"/>
              <a:t>sécurisés.</a:t>
            </a:r>
            <a:endParaRPr lang="fr-BE" dirty="0"/>
          </a:p>
        </p:txBody>
      </p:sp>
      <p:sp>
        <p:nvSpPr>
          <p:cNvPr id="13" name="ZoneTexte 12"/>
          <p:cNvSpPr txBox="1"/>
          <p:nvPr/>
        </p:nvSpPr>
        <p:spPr>
          <a:xfrm>
            <a:off x="491500" y="6232431"/>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776161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Service Management</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6382552" y="4589164"/>
            <a:ext cx="2599247" cy="400110"/>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17" name="ZoneTexte 16"/>
          <p:cNvSpPr txBox="1"/>
          <p:nvPr/>
        </p:nvSpPr>
        <p:spPr>
          <a:xfrm>
            <a:off x="241176" y="1629519"/>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Associe les services avec leur </a:t>
            </a:r>
            <a:r>
              <a:rPr lang="fr-BE" dirty="0" err="1" smtClean="0"/>
              <a:t>requéreur</a:t>
            </a:r>
            <a:r>
              <a:rPr lang="fr-BE" dirty="0" smtClean="0"/>
              <a:t> sur la base de leur adresse dans le réseau</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endParaRPr lang="fr-BE" dirty="0" smtClean="0"/>
          </a:p>
          <a:p>
            <a:pPr marL="342900" indent="-342900">
              <a:buFontTx/>
              <a:buChar char="-"/>
            </a:pPr>
            <a:endParaRPr lang="fr-BE" dirty="0" smtClean="0"/>
          </a:p>
          <a:p>
            <a:pPr marL="342900" indent="-342900">
              <a:buFontTx/>
              <a:buChar char="-"/>
            </a:pPr>
            <a:r>
              <a:rPr lang="fr-BE" dirty="0" smtClean="0"/>
              <a:t>Traite les données reçus de la couche d’objet.</a:t>
            </a:r>
          </a:p>
          <a:p>
            <a:pPr marL="342900" indent="-342900">
              <a:buFontTx/>
              <a:buChar char="-"/>
            </a:pPr>
            <a:r>
              <a:rPr lang="fr-BE" dirty="0" smtClean="0"/>
              <a:t>Distribue les services dans le réseau</a:t>
            </a:r>
            <a:endParaRPr lang="fr-BE" dirty="0" smtClean="0">
              <a:solidFill>
                <a:srgbClr val="FF0000"/>
              </a:solidFill>
            </a:endParaRPr>
          </a:p>
          <a:p>
            <a:pPr marL="342900" indent="-342900">
              <a:buFontTx/>
              <a:buChar char="-"/>
            </a:pPr>
            <a:endParaRPr lang="fr-BE" dirty="0"/>
          </a:p>
        </p:txBody>
      </p:sp>
      <p:pic>
        <p:nvPicPr>
          <p:cNvPr id="14" name="Image 13"/>
          <p:cNvPicPr>
            <a:picLocks noChangeAspect="1"/>
          </p:cNvPicPr>
          <p:nvPr/>
        </p:nvPicPr>
        <p:blipFill>
          <a:blip r:embed="rId2"/>
          <a:stretch>
            <a:fillRect/>
          </a:stretch>
        </p:blipFill>
        <p:spPr>
          <a:xfrm>
            <a:off x="1475656" y="2636912"/>
            <a:ext cx="2736007" cy="1143332"/>
          </a:xfrm>
          <a:prstGeom prst="rect">
            <a:avLst/>
          </a:prstGeom>
        </p:spPr>
      </p:pic>
      <p:sp>
        <p:nvSpPr>
          <p:cNvPr id="16" name="ZoneTexte 15"/>
          <p:cNvSpPr txBox="1"/>
          <p:nvPr/>
        </p:nvSpPr>
        <p:spPr>
          <a:xfrm>
            <a:off x="246051" y="6259592"/>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Application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5" name="Image 4"/>
          <p:cNvPicPr>
            <a:picLocks noChangeAspect="1"/>
          </p:cNvPicPr>
          <p:nvPr/>
        </p:nvPicPr>
        <p:blipFill>
          <a:blip r:embed="rId2"/>
          <a:stretch>
            <a:fillRect/>
          </a:stretch>
        </p:blipFill>
        <p:spPr>
          <a:xfrm>
            <a:off x="457200" y="155679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848711"/>
            <a:ext cx="6203032" cy="707886"/>
          </a:xfrm>
          <a:prstGeom prst="rect">
            <a:avLst/>
          </a:prstGeom>
          <a:noFill/>
        </p:spPr>
        <p:txBody>
          <a:bodyPr wrap="square" rtlCol="0">
            <a:spAutoFit/>
          </a:bodyPr>
          <a:lstStyle/>
          <a:p>
            <a:r>
              <a:rPr lang="fr-BE" dirty="0" smtClean="0"/>
              <a:t>Fournir </a:t>
            </a:r>
            <a:r>
              <a:rPr lang="fr-BE" dirty="0"/>
              <a:t>des services intelligents de haute qualité pour répondre aux besoins des </a:t>
            </a:r>
            <a:r>
              <a:rPr lang="fr-BE" dirty="0" smtClean="0"/>
              <a:t>clients.</a:t>
            </a:r>
            <a:endParaRPr lang="fr-BE" dirty="0"/>
          </a:p>
        </p:txBody>
      </p:sp>
      <p:sp>
        <p:nvSpPr>
          <p:cNvPr id="15" name="ZoneTexte 14"/>
          <p:cNvSpPr txBox="1"/>
          <p:nvPr/>
        </p:nvSpPr>
        <p:spPr>
          <a:xfrm>
            <a:off x="22840" y="6006525"/>
            <a:ext cx="69254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Business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4093428"/>
          </a:xfrm>
          <a:prstGeom prst="rect">
            <a:avLst/>
          </a:prstGeom>
          <a:noFill/>
        </p:spPr>
        <p:txBody>
          <a:bodyPr wrap="square" rtlCol="0">
            <a:spAutoFit/>
          </a:bodyPr>
          <a:lstStyle/>
          <a:p>
            <a:r>
              <a:rPr lang="fr-BE" dirty="0" smtClean="0"/>
              <a:t>Couche de business gère l'ensemble des activités et services du système IOT</a:t>
            </a:r>
          </a:p>
          <a:p>
            <a:endParaRPr lang="fr-BE" dirty="0" smtClean="0"/>
          </a:p>
          <a:p>
            <a:r>
              <a:rPr lang="fr-BE" dirty="0" smtClean="0"/>
              <a:t>Objectif:</a:t>
            </a:r>
          </a:p>
          <a:p>
            <a:endParaRPr lang="fr-BE" dirty="0" smtClean="0"/>
          </a:p>
          <a:p>
            <a:pPr marL="342900" indent="-342900">
              <a:buFontTx/>
              <a:buChar char="-"/>
            </a:pPr>
            <a:r>
              <a:rPr lang="fr-BE" dirty="0" smtClean="0"/>
              <a:t>concevoir, analyser, mettre en œuvre, évaluer, surveiller et développer le système lié éléments IOT.</a:t>
            </a:r>
          </a:p>
          <a:p>
            <a:pPr marL="342900" indent="-342900">
              <a:buFontTx/>
              <a:buChar char="-"/>
            </a:pPr>
            <a:endParaRPr lang="fr-BE" dirty="0" smtClean="0"/>
          </a:p>
          <a:p>
            <a:pPr marL="342900" indent="-342900">
              <a:buFontTx/>
              <a:buChar char="-"/>
            </a:pPr>
            <a:r>
              <a:rPr lang="fr-BE" dirty="0" smtClean="0"/>
              <a:t>En outre, cette couche compare la sortie de chaque couche avec la sortie prévue pour améliorer les services et de maintenir la confidentialité des utilisateurs.</a:t>
            </a:r>
            <a:endParaRPr lang="fr-BE" dirty="0"/>
          </a:p>
        </p:txBody>
      </p:sp>
      <p:sp>
        <p:nvSpPr>
          <p:cNvPr id="15" name="ZoneTexte 14"/>
          <p:cNvSpPr txBox="1"/>
          <p:nvPr/>
        </p:nvSpPr>
        <p:spPr>
          <a:xfrm>
            <a:off x="0" y="6174258"/>
            <a:ext cx="6012160"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  </a:t>
            </a:r>
            <a:r>
              <a:rPr lang="en-GB" dirty="0" err="1" smtClean="0"/>
              <a:t>IoT</a:t>
            </a:r>
            <a:r>
              <a:rPr lang="en-GB" dirty="0" smtClean="0"/>
              <a:t> Layers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3669030" y="1737360"/>
            <a:ext cx="5017770" cy="2739211"/>
          </a:xfrm>
          <a:prstGeom prst="rect">
            <a:avLst/>
          </a:prstGeom>
          <a:noFill/>
        </p:spPr>
        <p:txBody>
          <a:bodyPr wrap="square" rtlCol="0">
            <a:spAutoFit/>
          </a:bodyPr>
          <a:lstStyle/>
          <a:p>
            <a:pPr marL="342900" indent="-342900">
              <a:buFont typeface="Arial" panose="020B0604020202020204" pitchFamily="34" charset="0"/>
              <a:buChar char="•"/>
            </a:pPr>
            <a:r>
              <a:rPr lang="fr-BE" dirty="0" smtClean="0"/>
              <a:t>Séparation des couches pas toujours nette</a:t>
            </a:r>
          </a:p>
          <a:p>
            <a:pPr marL="800100" lvl="1" indent="-342900">
              <a:buFont typeface="Wingdings" panose="05000000000000000000" pitchFamily="2" charset="2"/>
              <a:buChar char="§"/>
            </a:pPr>
            <a:r>
              <a:rPr lang="fr-BE" sz="1800" dirty="0" smtClean="0"/>
              <a:t>Suivant les problèmes, deux couches peuvent n’en constituer qu’une</a:t>
            </a:r>
            <a:endParaRPr lang="fr-BE" sz="1800" dirty="0"/>
          </a:p>
          <a:p>
            <a:endParaRPr lang="fr-BE" dirty="0" smtClean="0"/>
          </a:p>
          <a:p>
            <a:pPr marL="342900" indent="-342900">
              <a:buFont typeface="Arial" panose="020B0604020202020204" pitchFamily="34" charset="0"/>
              <a:buChar char="•"/>
            </a:pPr>
            <a:r>
              <a:rPr lang="fr-BE" dirty="0" smtClean="0"/>
              <a:t>Traitement des données </a:t>
            </a:r>
          </a:p>
          <a:p>
            <a:pPr marL="800100" lvl="1" indent="-342900">
              <a:buFont typeface="Wingdings" panose="05000000000000000000" pitchFamily="2" charset="2"/>
              <a:buChar char="§"/>
            </a:pPr>
            <a:r>
              <a:rPr lang="fr-BE" sz="1800" dirty="0" smtClean="0"/>
              <a:t>Chaque couche peut traiter certaines données, suivant ses compétences</a:t>
            </a:r>
            <a:endParaRPr lang="fr-BE" sz="1800" dirty="0"/>
          </a:p>
          <a:p>
            <a:endParaRPr lang="fr-BE" dirty="0"/>
          </a:p>
        </p:txBody>
      </p:sp>
      <p:sp>
        <p:nvSpPr>
          <p:cNvPr id="13" name="ZoneTexte 12"/>
          <p:cNvSpPr txBox="1"/>
          <p:nvPr/>
        </p:nvSpPr>
        <p:spPr>
          <a:xfrm>
            <a:off x="4602822" y="5536432"/>
            <a:ext cx="4305322"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52680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en-GB" dirty="0" err="1" smtClean="0"/>
              <a:t>Exemple</a:t>
            </a:r>
            <a:endParaRPr lang="fr-FR"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pic>
        <p:nvPicPr>
          <p:cNvPr id="3" name="Image 2"/>
          <p:cNvPicPr>
            <a:picLocks noChangeAspect="1"/>
          </p:cNvPicPr>
          <p:nvPr/>
        </p:nvPicPr>
        <p:blipFill>
          <a:blip r:embed="rId2"/>
          <a:stretch>
            <a:fillRect/>
          </a:stretch>
        </p:blipFill>
        <p:spPr>
          <a:xfrm>
            <a:off x="323528" y="1300844"/>
            <a:ext cx="8507288" cy="4864460"/>
          </a:xfrm>
          <a:prstGeom prst="rect">
            <a:avLst/>
          </a:prstGeom>
        </p:spPr>
      </p:pic>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  </a:t>
            </a:r>
            <a:r>
              <a:rPr lang="en-GB" dirty="0" err="1" smtClean="0"/>
              <a:t>Projet</a:t>
            </a:r>
            <a:r>
              <a:rPr lang="en-GB" dirty="0" smtClean="0"/>
              <a:t> de GERAS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sp>
        <p:nvSpPr>
          <p:cNvPr id="13" name="ZoneTexte 12"/>
          <p:cNvSpPr txBox="1"/>
          <p:nvPr/>
        </p:nvSpPr>
        <p:spPr>
          <a:xfrm>
            <a:off x="1808731" y="5045190"/>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1844435" y="3515120"/>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3707904" y="2110605"/>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37" name="Flèche droite 36"/>
          <p:cNvSpPr/>
          <p:nvPr/>
        </p:nvSpPr>
        <p:spPr>
          <a:xfrm rot="10800000">
            <a:off x="2411760" y="2230019"/>
            <a:ext cx="1080120" cy="334885"/>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p:bldP spid="22" grpId="0"/>
      <p:bldP spid="19" grpId="0" animBg="1"/>
      <p:bldP spid="36" grpId="0" animBg="1"/>
      <p:bldP spid="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3" name="Titre 2"/>
          <p:cNvSpPr>
            <a:spLocks noGrp="1"/>
          </p:cNvSpPr>
          <p:nvPr>
            <p:ph type="title"/>
          </p:nvPr>
        </p:nvSpPr>
        <p:spPr/>
        <p:txBody>
          <a:bodyPr/>
          <a:lstStyle/>
          <a:p>
            <a:r>
              <a:rPr lang="fr-BE" dirty="0" smtClean="0"/>
              <a:t>PROBLEMATIQUES EN </a:t>
            </a:r>
            <a:r>
              <a:rPr lang="fr-BE" dirty="0" err="1" smtClean="0"/>
              <a:t>IoT</a:t>
            </a:r>
            <a:endParaRPr lang="fr-BE" dirty="0"/>
          </a:p>
        </p:txBody>
      </p:sp>
    </p:spTree>
    <p:extLst>
      <p:ext uri="{BB962C8B-B14F-4D97-AF65-F5344CB8AC3E}">
        <p14:creationId xmlns:p14="http://schemas.microsoft.com/office/powerpoint/2010/main" val="1620957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Complexité</a:t>
            </a:r>
            <a:endParaRPr lang="fr-BE" dirty="0"/>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sp>
        <p:nvSpPr>
          <p:cNvPr id="6" name="ZoneTexte 5"/>
          <p:cNvSpPr txBox="1"/>
          <p:nvPr/>
        </p:nvSpPr>
        <p:spPr>
          <a:xfrm>
            <a:off x="457200" y="5226739"/>
            <a:ext cx="8184180" cy="954107"/>
          </a:xfrm>
          <a:prstGeom prst="rect">
            <a:avLst/>
          </a:prstGeom>
          <a:noFill/>
        </p:spPr>
        <p:txBody>
          <a:bodyPr wrap="square" rtlCol="0">
            <a:spAutoFit/>
          </a:bodyPr>
          <a:lstStyle/>
          <a:p>
            <a:r>
              <a:rPr lang="fr-BE" sz="2800" b="1" dirty="0">
                <a:solidFill>
                  <a:srgbClr val="FF0000"/>
                </a:solidFill>
              </a:rPr>
              <a:t>Comment manipuler les objets d’une manière simple </a:t>
            </a:r>
            <a:r>
              <a:rPr lang="fr-BE" sz="2800" b="1" dirty="0" smtClean="0">
                <a:solidFill>
                  <a:srgbClr val="FF0000"/>
                </a:solidFill>
              </a:rPr>
              <a:t>et facile?</a:t>
            </a:r>
            <a:endParaRPr lang="fr-BE" sz="2800" b="1" dirty="0">
              <a:solidFill>
                <a:srgbClr val="FF0000"/>
              </a:solidFill>
            </a:endParaRPr>
          </a:p>
        </p:txBody>
      </p:sp>
      <p:sp>
        <p:nvSpPr>
          <p:cNvPr id="13" name="Rectangle à coins arrondis 12"/>
          <p:cNvSpPr/>
          <p:nvPr/>
        </p:nvSpPr>
        <p:spPr>
          <a:xfrm>
            <a:off x="7274404" y="140695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7291380" y="272356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7274404" y="402823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786" y="1582526"/>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436" y="2831576"/>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436" y="4188460"/>
            <a:ext cx="989634" cy="784535"/>
          </a:xfrm>
          <a:prstGeom prst="rect">
            <a:avLst/>
          </a:prstGeom>
        </p:spPr>
      </p:pic>
      <p:sp>
        <p:nvSpPr>
          <p:cNvPr id="19" name="ZoneTexte 18"/>
          <p:cNvSpPr txBox="1"/>
          <p:nvPr/>
        </p:nvSpPr>
        <p:spPr>
          <a:xfrm>
            <a:off x="539552" y="1700808"/>
            <a:ext cx="6048672" cy="2554545"/>
          </a:xfrm>
          <a:prstGeom prst="rect">
            <a:avLst/>
          </a:prstGeom>
          <a:noFill/>
        </p:spPr>
        <p:txBody>
          <a:bodyPr wrap="square" rtlCol="0">
            <a:spAutoFit/>
          </a:bodyPr>
          <a:lstStyle/>
          <a:p>
            <a:r>
              <a:rPr lang="fr-BE" dirty="0" smtClean="0"/>
              <a:t>Manipuler les </a:t>
            </a:r>
            <a:r>
              <a:rPr lang="fr-BE" dirty="0"/>
              <a:t>objets</a:t>
            </a:r>
            <a:r>
              <a:rPr lang="fr-BE" dirty="0" smtClean="0"/>
              <a:t> dans l’internet des objets est complexe  :</a:t>
            </a:r>
          </a:p>
          <a:p>
            <a:endParaRPr lang="fr-BE" dirty="0"/>
          </a:p>
          <a:p>
            <a:pPr marL="342900" indent="-342900">
              <a:buFontTx/>
              <a:buChar char="-"/>
            </a:pPr>
            <a:r>
              <a:rPr lang="fr-BE" dirty="0" smtClean="0"/>
              <a:t>Utiliser plusieurs protocoles d’application.   </a:t>
            </a:r>
          </a:p>
          <a:p>
            <a:pPr marL="342900" indent="-342900">
              <a:buFontTx/>
              <a:buChar char="-"/>
            </a:pPr>
            <a:endParaRPr lang="fr-BE" dirty="0" smtClean="0"/>
          </a:p>
          <a:p>
            <a:pPr marL="342900" indent="-342900">
              <a:buFontTx/>
              <a:buChar char="-"/>
            </a:pPr>
            <a:r>
              <a:rPr lang="fr-BE" dirty="0" smtClean="0"/>
              <a:t>Utiliser les protocoles de services .</a:t>
            </a:r>
          </a:p>
          <a:p>
            <a:pPr marL="342900" indent="-342900">
              <a:buFontTx/>
              <a:buChar char="-"/>
            </a:pPr>
            <a:endParaRPr lang="fr-BE" dirty="0"/>
          </a:p>
          <a:p>
            <a:pPr marL="342900" indent="-342900">
              <a:buFontTx/>
              <a:buChar char="-"/>
            </a:pPr>
            <a:r>
              <a:rPr lang="fr-BE" dirty="0"/>
              <a:t>Utiliser les </a:t>
            </a:r>
            <a:r>
              <a:rPr lang="fr-BE" dirty="0" smtClean="0"/>
              <a:t>protocoles d’ infrastructure.</a:t>
            </a:r>
            <a:endParaRPr lang="fr-BE" dirty="0"/>
          </a:p>
        </p:txBody>
      </p:sp>
    </p:spTree>
    <p:extLst>
      <p:ext uri="{BB962C8B-B14F-4D97-AF65-F5344CB8AC3E}">
        <p14:creationId xmlns:p14="http://schemas.microsoft.com/office/powerpoint/2010/main" val="260018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Vieillissement</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844824"/>
            <a:ext cx="4896544" cy="35478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9349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Déploiement</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6" name="ZoneTexte 5"/>
          <p:cNvSpPr txBox="1"/>
          <p:nvPr/>
        </p:nvSpPr>
        <p:spPr>
          <a:xfrm>
            <a:off x="552806" y="1464528"/>
            <a:ext cx="3888432" cy="1323439"/>
          </a:xfrm>
          <a:prstGeom prst="rect">
            <a:avLst/>
          </a:prstGeom>
          <a:noFill/>
        </p:spPr>
        <p:txBody>
          <a:bodyPr wrap="square" rtlCol="0">
            <a:spAutoFit/>
          </a:bodyPr>
          <a:lstStyle/>
          <a:p>
            <a:r>
              <a:rPr lang="fr-BE" b="1" dirty="0" smtClean="0"/>
              <a:t>Home </a:t>
            </a:r>
            <a:r>
              <a:rPr lang="fr-BE" b="1" dirty="0" err="1" smtClean="0"/>
              <a:t>connected</a:t>
            </a:r>
            <a:r>
              <a:rPr lang="fr-BE" b="1" dirty="0" smtClean="0"/>
              <a:t>:</a:t>
            </a:r>
          </a:p>
          <a:p>
            <a:r>
              <a:rPr lang="fr-BE" dirty="0" err="1" smtClean="0"/>
              <a:t>Hub,Tracker,Security,Monitoring,Automation</a:t>
            </a:r>
            <a:r>
              <a:rPr lang="fr-BE" dirty="0"/>
              <a:t>.</a:t>
            </a:r>
            <a:endParaRPr lang="fr-BE" dirty="0" smtClean="0"/>
          </a:p>
          <a:p>
            <a:endParaRPr lang="fr-BE"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800" y="2017124"/>
            <a:ext cx="1008112" cy="614664"/>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500" y="1949018"/>
            <a:ext cx="792088" cy="654680"/>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0392" y="1291358"/>
            <a:ext cx="490216" cy="773042"/>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248" y="1304886"/>
            <a:ext cx="972108" cy="655100"/>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398" y="1321837"/>
            <a:ext cx="1368152" cy="804411"/>
          </a:xfrm>
          <a:prstGeom prst="rect">
            <a:avLst/>
          </a:prstGeom>
        </p:spPr>
      </p:pic>
      <p:sp>
        <p:nvSpPr>
          <p:cNvPr id="17" name="ZoneTexte 16"/>
          <p:cNvSpPr txBox="1"/>
          <p:nvPr/>
        </p:nvSpPr>
        <p:spPr>
          <a:xfrm>
            <a:off x="482551" y="3067594"/>
            <a:ext cx="3816424" cy="1015663"/>
          </a:xfrm>
          <a:prstGeom prst="rect">
            <a:avLst/>
          </a:prstGeom>
          <a:noFill/>
        </p:spPr>
        <p:txBody>
          <a:bodyPr wrap="square" rtlCol="0">
            <a:spAutoFit/>
          </a:bodyPr>
          <a:lstStyle/>
          <a:p>
            <a:r>
              <a:rPr lang="fr-BE" b="1" dirty="0" smtClean="0"/>
              <a:t>Plateformes et </a:t>
            </a:r>
            <a:r>
              <a:rPr lang="fr-BE" b="1" dirty="0" err="1" smtClean="0"/>
              <a:t>enablement</a:t>
            </a:r>
            <a:r>
              <a:rPr lang="fr-BE" b="1" dirty="0" smtClean="0"/>
              <a:t>:</a:t>
            </a:r>
          </a:p>
          <a:p>
            <a:r>
              <a:rPr lang="fr-BE" dirty="0" err="1" smtClean="0"/>
              <a:t>Connectivity,Software,Sensor</a:t>
            </a:r>
            <a:r>
              <a:rPr lang="fr-BE" dirty="0" smtClean="0"/>
              <a:t> </a:t>
            </a:r>
            <a:r>
              <a:rPr lang="fr-BE" dirty="0" err="1" smtClean="0"/>
              <a:t>Network,Personal</a:t>
            </a:r>
            <a:r>
              <a:rPr lang="fr-BE" dirty="0" smtClean="0"/>
              <a:t> interface.</a:t>
            </a:r>
            <a:endParaRPr lang="fr-BE" dirty="0"/>
          </a:p>
        </p:txBody>
      </p:sp>
      <p:pic>
        <p:nvPicPr>
          <p:cNvPr id="1026" name="Picture 2" descr="http://www.thingsquare.com/style/img/thingsquar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268" y="3276175"/>
            <a:ext cx="2162175" cy="3143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400" y="3741534"/>
            <a:ext cx="952500" cy="485937"/>
          </a:xfrm>
          <a:prstGeom prst="rect">
            <a:avLst/>
          </a:prstGeom>
        </p:spPr>
      </p:pic>
      <p:pic>
        <p:nvPicPr>
          <p:cNvPr id="1030" name="Picture 6" descr="http://soocurious.com/fr/wp-content/uploads/2014/06/Placemeter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4652" y="3721568"/>
            <a:ext cx="1658615" cy="452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bs.twimg.com/profile_images/646357596752867328/8Rg4Jv1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6908" y="3171085"/>
            <a:ext cx="905743" cy="555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nova-software.com/wp-content/uploads/2014/10/Gemalt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0557" y="3288507"/>
            <a:ext cx="1304896" cy="63568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508879" y="4568557"/>
            <a:ext cx="3888432" cy="1015663"/>
          </a:xfrm>
          <a:prstGeom prst="rect">
            <a:avLst/>
          </a:prstGeom>
          <a:noFill/>
        </p:spPr>
        <p:txBody>
          <a:bodyPr wrap="square" rtlCol="0">
            <a:spAutoFit/>
          </a:bodyPr>
          <a:lstStyle/>
          <a:p>
            <a:r>
              <a:rPr lang="fr-BE" b="1" dirty="0" smtClean="0"/>
              <a:t>Building blocks:</a:t>
            </a:r>
          </a:p>
          <a:p>
            <a:r>
              <a:rPr lang="fr-BE" dirty="0" smtClean="0"/>
              <a:t>Protocoles,Cloud,Mobile,M2M,</a:t>
            </a:r>
          </a:p>
          <a:p>
            <a:r>
              <a:rPr lang="fr-BE" dirty="0" err="1" smtClean="0"/>
              <a:t>Services,Telecom,WIFI</a:t>
            </a:r>
            <a:r>
              <a:rPr lang="fr-BE" dirty="0" smtClean="0"/>
              <a:t> portable</a:t>
            </a:r>
            <a:endParaRPr lang="fr-BE" dirty="0"/>
          </a:p>
        </p:txBody>
      </p:sp>
      <p:pic>
        <p:nvPicPr>
          <p:cNvPr id="1036" name="Picture 12" descr="http://www.emerald-ventures.com/fileadmin/user_upload/portfolio/portfolio-logo-detail-enocean.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5448" y="4483063"/>
            <a:ext cx="880503" cy="6885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ediatheque.orange.com/var/orange_site/storage/images/orange.com/mediatheque/changement-de-nom/logo-orange_1234/395019-1-fre-FR/Logo-Orange_1234_mediatheque-lightbox.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9874" y="5103088"/>
            <a:ext cx="554447" cy="4874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eboow.com/blog/wp-content/uploads/2014/12/Bluetooth-eboow.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9736" y="5088455"/>
            <a:ext cx="863823" cy="57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commons/thumb/3/32/Wi-Fi_Logo.svg/220px-Wi-Fi_Logo.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0870" y="4605744"/>
            <a:ext cx="1135459" cy="3930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techweekeurope.co.uk/wp-content/uploads/2012/12/Zigbee-logo.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1880" y="5178800"/>
            <a:ext cx="861541" cy="5081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cnet4.cbsistatic.com/hub/i/2011/10/27/a66dfbb7-fdc7-11e2-8c7c-d4ae52e62bcc/android-wallpaper5_2560x1600_1.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1800" y="5024895"/>
            <a:ext cx="654500" cy="6245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mvnodynamics.com/wp-content/uploads/2014/04/goodspeed-logo-ft.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3620" y="4592076"/>
            <a:ext cx="1249387" cy="389533"/>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p:cNvSpPr txBox="1"/>
          <p:nvPr/>
        </p:nvSpPr>
        <p:spPr>
          <a:xfrm>
            <a:off x="7526788" y="5897556"/>
            <a:ext cx="1440160" cy="400110"/>
          </a:xfrm>
          <a:prstGeom prst="rect">
            <a:avLst/>
          </a:prstGeom>
          <a:noFill/>
        </p:spPr>
        <p:txBody>
          <a:bodyPr wrap="square" rtlCol="0">
            <a:spAutoFit/>
          </a:bodyPr>
          <a:lstStyle/>
          <a:p>
            <a:r>
              <a:rPr lang="fr-BE" dirty="0" smtClean="0"/>
              <a:t>référence</a:t>
            </a:r>
            <a:endParaRPr lang="fr-BE" dirty="0"/>
          </a:p>
        </p:txBody>
      </p:sp>
    </p:spTree>
    <p:extLst>
      <p:ext uri="{BB962C8B-B14F-4D97-AF65-F5344CB8AC3E}">
        <p14:creationId xmlns:p14="http://schemas.microsoft.com/office/powerpoint/2010/main" val="3437118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Déploiement</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25" name="ZoneTexte 24"/>
          <p:cNvSpPr txBox="1"/>
          <p:nvPr/>
        </p:nvSpPr>
        <p:spPr>
          <a:xfrm>
            <a:off x="179512" y="5072172"/>
            <a:ext cx="8507288" cy="954107"/>
          </a:xfrm>
          <a:prstGeom prst="rect">
            <a:avLst/>
          </a:prstGeom>
          <a:noFill/>
        </p:spPr>
        <p:txBody>
          <a:bodyPr wrap="square" rtlCol="0">
            <a:spAutoFit/>
          </a:bodyPr>
          <a:lstStyle/>
          <a:p>
            <a:r>
              <a:rPr lang="fr-BE" sz="2800" b="1" dirty="0">
                <a:solidFill>
                  <a:srgbClr val="FF0000"/>
                </a:solidFill>
              </a:rPr>
              <a:t>Comment assurer la manipulation des différents objets hétérogènes dans une seule plate-forme ? </a:t>
            </a:r>
          </a:p>
        </p:txBody>
      </p:sp>
      <p:sp>
        <p:nvSpPr>
          <p:cNvPr id="3" name="ZoneTexte 2"/>
          <p:cNvSpPr txBox="1"/>
          <p:nvPr/>
        </p:nvSpPr>
        <p:spPr>
          <a:xfrm>
            <a:off x="755576" y="1772816"/>
            <a:ext cx="7680124" cy="3170099"/>
          </a:xfrm>
          <a:prstGeom prst="rect">
            <a:avLst/>
          </a:prstGeom>
          <a:noFill/>
        </p:spPr>
        <p:txBody>
          <a:bodyPr wrap="square" rtlCol="0">
            <a:spAutoFit/>
          </a:bodyPr>
          <a:lstStyle/>
          <a:p>
            <a:r>
              <a:rPr lang="fr-BE" dirty="0" smtClean="0"/>
              <a:t>Laisser la liberté aux utilisateurs de choisir leurs objets par rapport: </a:t>
            </a:r>
          </a:p>
          <a:p>
            <a:endParaRPr lang="fr-BE" dirty="0"/>
          </a:p>
          <a:p>
            <a:pPr marL="342900" indent="-342900">
              <a:buFontTx/>
              <a:buChar char="-"/>
            </a:pPr>
            <a:r>
              <a:rPr lang="fr-BE" b="1" dirty="0" smtClean="0"/>
              <a:t>Au coût </a:t>
            </a:r>
            <a:r>
              <a:rPr lang="fr-BE" dirty="0" smtClean="0"/>
              <a:t>: certains objets remplissent </a:t>
            </a:r>
            <a:r>
              <a:rPr lang="fr-BE" i="1" dirty="0" smtClean="0"/>
              <a:t>la </a:t>
            </a:r>
            <a:r>
              <a:rPr lang="fr-BE" dirty="0" smtClean="0"/>
              <a:t>fonction qui nous intéresse, sans devoir acheter un objet cher</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r>
              <a:rPr lang="fr-BE" b="1" dirty="0" smtClean="0"/>
              <a:t>À la disponibilité </a:t>
            </a:r>
            <a:r>
              <a:rPr lang="fr-BE" dirty="0" smtClean="0"/>
              <a:t>: certains objets peuvent ne pas être disponibles dans une techno donnée, et on veut être libre de changer</a:t>
            </a:r>
            <a:endParaRPr lang="fr-BE" dirty="0"/>
          </a:p>
        </p:txBody>
      </p:sp>
    </p:spTree>
    <p:extLst>
      <p:ext uri="{BB962C8B-B14F-4D97-AF65-F5344CB8AC3E}">
        <p14:creationId xmlns:p14="http://schemas.microsoft.com/office/powerpoint/2010/main" val="22721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Adapter au contexte</a:t>
            </a:r>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
        <p:nvSpPr>
          <p:cNvPr id="6" name="ZoneTexte 5"/>
          <p:cNvSpPr txBox="1"/>
          <p:nvPr/>
        </p:nvSpPr>
        <p:spPr>
          <a:xfrm>
            <a:off x="251520" y="5442759"/>
            <a:ext cx="8435280" cy="954107"/>
          </a:xfrm>
          <a:prstGeom prst="rect">
            <a:avLst/>
          </a:prstGeom>
          <a:noFill/>
        </p:spPr>
        <p:txBody>
          <a:bodyPr wrap="square" rtlCol="0">
            <a:spAutoFit/>
          </a:bodyPr>
          <a:lstStyle/>
          <a:p>
            <a:r>
              <a:rPr lang="fr-BE" sz="2800" b="1" dirty="0">
                <a:solidFill>
                  <a:srgbClr val="FF0000"/>
                </a:solidFill>
              </a:rPr>
              <a:t>Comment adapter les fonctionnalités de notre DSL selon le contexte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92919"/>
            <a:ext cx="2849658" cy="1338013"/>
          </a:xfrm>
          <a:prstGeom prst="rect">
            <a:avLst/>
          </a:prstGeom>
        </p:spPr>
      </p:pic>
      <p:sp>
        <p:nvSpPr>
          <p:cNvPr id="10" name="ZoneTexte 9"/>
          <p:cNvSpPr txBox="1"/>
          <p:nvPr/>
        </p:nvSpPr>
        <p:spPr>
          <a:xfrm>
            <a:off x="827584" y="1700808"/>
            <a:ext cx="3456384" cy="707886"/>
          </a:xfrm>
          <a:prstGeom prst="rect">
            <a:avLst/>
          </a:prstGeom>
          <a:noFill/>
        </p:spPr>
        <p:txBody>
          <a:bodyPr wrap="square" rtlCol="0">
            <a:spAutoFit/>
          </a:bodyPr>
          <a:lstStyle/>
          <a:p>
            <a:r>
              <a:rPr lang="fr-BE" dirty="0" smtClean="0"/>
              <a:t>Notifier une personne sourde ?</a:t>
            </a:r>
            <a:endParaRPr lang="fr-BE" dirty="0"/>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140968"/>
            <a:ext cx="2667000" cy="1715938"/>
          </a:xfrm>
          <a:prstGeom prst="rect">
            <a:avLst/>
          </a:prstGeom>
        </p:spPr>
      </p:pic>
      <p:sp>
        <p:nvSpPr>
          <p:cNvPr id="12" name="ZoneTexte 11"/>
          <p:cNvSpPr txBox="1"/>
          <p:nvPr/>
        </p:nvSpPr>
        <p:spPr>
          <a:xfrm>
            <a:off x="4599060" y="3646088"/>
            <a:ext cx="3816424" cy="400110"/>
          </a:xfrm>
          <a:prstGeom prst="rect">
            <a:avLst/>
          </a:prstGeom>
          <a:noFill/>
        </p:spPr>
        <p:txBody>
          <a:bodyPr wrap="square" rtlCol="0">
            <a:spAutoFit/>
          </a:bodyPr>
          <a:lstStyle/>
          <a:p>
            <a:r>
              <a:rPr lang="fr-BE" dirty="0" smtClean="0"/>
              <a:t>Guider une personne aveugle ?</a:t>
            </a:r>
            <a:endParaRPr lang="fr-BE" dirty="0"/>
          </a:p>
        </p:txBody>
      </p:sp>
    </p:spTree>
    <p:extLst>
      <p:ext uri="{BB962C8B-B14F-4D97-AF65-F5344CB8AC3E}">
        <p14:creationId xmlns:p14="http://schemas.microsoft.com/office/powerpoint/2010/main" val="1727588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3" name="Titre 2"/>
          <p:cNvSpPr>
            <a:spLocks noGrp="1"/>
          </p:cNvSpPr>
          <p:nvPr>
            <p:ph type="title"/>
          </p:nvPr>
        </p:nvSpPr>
        <p:spPr/>
        <p:txBody>
          <a:bodyPr/>
          <a:lstStyle/>
          <a:p>
            <a:r>
              <a:rPr lang="fr-BE" dirty="0" smtClean="0"/>
              <a:t>PROPOSITION</a:t>
            </a:r>
            <a:endParaRPr lang="fr-BE" dirty="0"/>
          </a:p>
        </p:txBody>
      </p:sp>
    </p:spTree>
    <p:extLst>
      <p:ext uri="{BB962C8B-B14F-4D97-AF65-F5344CB8AC3E}">
        <p14:creationId xmlns:p14="http://schemas.microsoft.com/office/powerpoint/2010/main" val="3604399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136442" y="1324323"/>
            <a:ext cx="8771306" cy="3352882"/>
            <a:chOff x="136442" y="1324322"/>
            <a:chExt cx="8771306" cy="3422135"/>
          </a:xfrm>
        </p:grpSpPr>
        <p:sp>
          <p:nvSpPr>
            <p:cNvPr id="6" name="Rectangle à coins arrondis 5"/>
            <p:cNvSpPr/>
            <p:nvPr/>
          </p:nvSpPr>
          <p:spPr>
            <a:xfrm>
              <a:off x="136442" y="1324322"/>
              <a:ext cx="8771306" cy="342213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7" name="ZoneTexte 6"/>
            <p:cNvSpPr txBox="1"/>
            <p:nvPr/>
          </p:nvSpPr>
          <p:spPr>
            <a:xfrm>
              <a:off x="683568" y="4257928"/>
              <a:ext cx="2274790" cy="400110"/>
            </a:xfrm>
            <a:prstGeom prst="rect">
              <a:avLst/>
            </a:prstGeom>
            <a:noFill/>
          </p:spPr>
          <p:txBody>
            <a:bodyPr wrap="square" rtlCol="0">
              <a:spAutoFit/>
            </a:bodyPr>
            <a:lstStyle/>
            <a:p>
              <a:r>
                <a:rPr lang="fr-BE" dirty="0" err="1" smtClean="0"/>
                <a:t>Geras</a:t>
              </a:r>
              <a:r>
                <a:rPr lang="fr-BE" dirty="0" smtClean="0"/>
                <a:t> Framework</a:t>
              </a:r>
              <a:endParaRPr lang="fr-BE" dirty="0"/>
            </a:p>
          </p:txBody>
        </p:sp>
      </p:grpSp>
      <p:sp>
        <p:nvSpPr>
          <p:cNvPr id="2" name="Titre 1"/>
          <p:cNvSpPr>
            <a:spLocks noGrp="1"/>
          </p:cNvSpPr>
          <p:nvPr>
            <p:ph type="title"/>
          </p:nvPr>
        </p:nvSpPr>
        <p:spPr/>
        <p:txBody>
          <a:bodyPr/>
          <a:lstStyle/>
          <a:p>
            <a:r>
              <a:rPr lang="fr-BE" dirty="0" smtClean="0"/>
              <a:t>Architecture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5" name="Rectangle à coins arrondis 4"/>
          <p:cNvSpPr/>
          <p:nvPr/>
        </p:nvSpPr>
        <p:spPr>
          <a:xfrm>
            <a:off x="4540452" y="1645884"/>
            <a:ext cx="3960440"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DSML</a:t>
            </a:r>
            <a:endParaRPr lang="fr-BE" dirty="0"/>
          </a:p>
        </p:txBody>
      </p:sp>
      <p:sp>
        <p:nvSpPr>
          <p:cNvPr id="9" name="Organigramme : Disque magnétique 8"/>
          <p:cNvSpPr/>
          <p:nvPr/>
        </p:nvSpPr>
        <p:spPr>
          <a:xfrm>
            <a:off x="2572150" y="1993160"/>
            <a:ext cx="1296144" cy="100811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Aspect </a:t>
            </a:r>
            <a:r>
              <a:rPr lang="fr-BE" dirty="0"/>
              <a:t>contextuel</a:t>
            </a:r>
          </a:p>
        </p:txBody>
      </p:sp>
      <p:sp>
        <p:nvSpPr>
          <p:cNvPr id="10" name="Organigramme : Disque magnétique 9"/>
          <p:cNvSpPr/>
          <p:nvPr/>
        </p:nvSpPr>
        <p:spPr>
          <a:xfrm>
            <a:off x="417030" y="140693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Profil d’utilisateur</a:t>
            </a:r>
            <a:endParaRPr lang="fr-BE" sz="1400" dirty="0"/>
          </a:p>
        </p:txBody>
      </p:sp>
      <p:sp>
        <p:nvSpPr>
          <p:cNvPr id="13" name="Organigramme : Disque magnétique 12"/>
          <p:cNvSpPr/>
          <p:nvPr/>
        </p:nvSpPr>
        <p:spPr>
          <a:xfrm>
            <a:off x="411910" y="217909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Profil de </a:t>
            </a:r>
            <a:r>
              <a:rPr lang="fr-BE" sz="1600" dirty="0" err="1" smtClean="0"/>
              <a:t>Device</a:t>
            </a:r>
            <a:endParaRPr lang="fr-BE" sz="1600" dirty="0"/>
          </a:p>
        </p:txBody>
      </p:sp>
      <p:sp>
        <p:nvSpPr>
          <p:cNvPr id="14" name="Organigramme : Disque magnétique 13"/>
          <p:cNvSpPr/>
          <p:nvPr/>
        </p:nvSpPr>
        <p:spPr>
          <a:xfrm>
            <a:off x="401750" y="295125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Environnement</a:t>
            </a:r>
            <a:endParaRPr lang="fr-BE" sz="1600" dirty="0"/>
          </a:p>
        </p:txBody>
      </p:sp>
      <p:cxnSp>
        <p:nvCxnSpPr>
          <p:cNvPr id="16" name="Connecteur droit 15"/>
          <p:cNvCxnSpPr>
            <a:stCxn id="10" idx="4"/>
            <a:endCxn id="10" idx="4"/>
          </p:cNvCxnSpPr>
          <p:nvPr/>
        </p:nvCxnSpPr>
        <p:spPr>
          <a:xfrm>
            <a:off x="1929198" y="173097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cteur en angle 18"/>
          <p:cNvCxnSpPr>
            <a:stCxn id="10" idx="4"/>
            <a:endCxn id="9" idx="1"/>
          </p:cNvCxnSpPr>
          <p:nvPr/>
        </p:nvCxnSpPr>
        <p:spPr>
          <a:xfrm>
            <a:off x="1929198" y="1730972"/>
            <a:ext cx="1291024" cy="262188"/>
          </a:xfrm>
          <a:prstGeom prst="bentConnector2">
            <a:avLst/>
          </a:prstGeom>
        </p:spPr>
        <p:style>
          <a:lnRef idx="2">
            <a:schemeClr val="dk1"/>
          </a:lnRef>
          <a:fillRef idx="0">
            <a:schemeClr val="dk1"/>
          </a:fillRef>
          <a:effectRef idx="1">
            <a:schemeClr val="dk1"/>
          </a:effectRef>
          <a:fontRef idx="minor">
            <a:schemeClr val="tx1"/>
          </a:fontRef>
        </p:style>
      </p:cxnSp>
      <p:cxnSp>
        <p:nvCxnSpPr>
          <p:cNvPr id="23" name="Connecteur droit 22"/>
          <p:cNvCxnSpPr>
            <a:stCxn id="13" idx="4"/>
            <a:endCxn id="9" idx="2"/>
          </p:cNvCxnSpPr>
          <p:nvPr/>
        </p:nvCxnSpPr>
        <p:spPr>
          <a:xfrm flipV="1">
            <a:off x="1924078" y="2497216"/>
            <a:ext cx="648072" cy="5916"/>
          </a:xfrm>
          <a:prstGeom prst="line">
            <a:avLst/>
          </a:prstGeom>
        </p:spPr>
        <p:style>
          <a:lnRef idx="2">
            <a:schemeClr val="dk1"/>
          </a:lnRef>
          <a:fillRef idx="0">
            <a:schemeClr val="dk1"/>
          </a:fillRef>
          <a:effectRef idx="1">
            <a:schemeClr val="dk1"/>
          </a:effectRef>
          <a:fontRef idx="minor">
            <a:schemeClr val="tx1"/>
          </a:fontRef>
        </p:style>
      </p:cxnSp>
      <p:cxnSp>
        <p:nvCxnSpPr>
          <p:cNvPr id="29" name="Connecteur en angle 28"/>
          <p:cNvCxnSpPr>
            <a:stCxn id="14" idx="4"/>
            <a:endCxn id="9" idx="3"/>
          </p:cNvCxnSpPr>
          <p:nvPr/>
        </p:nvCxnSpPr>
        <p:spPr>
          <a:xfrm flipV="1">
            <a:off x="1913918" y="3001272"/>
            <a:ext cx="1306304" cy="274020"/>
          </a:xfrm>
          <a:prstGeom prst="bentConnector2">
            <a:avLst/>
          </a:prstGeom>
        </p:spPr>
        <p:style>
          <a:lnRef idx="2">
            <a:schemeClr val="dk1"/>
          </a:lnRef>
          <a:fillRef idx="0">
            <a:schemeClr val="dk1"/>
          </a:fillRef>
          <a:effectRef idx="1">
            <a:schemeClr val="dk1"/>
          </a:effectRef>
          <a:fontRef idx="minor">
            <a:schemeClr val="tx1"/>
          </a:fontRef>
        </p:style>
      </p:cxnSp>
      <p:sp>
        <p:nvSpPr>
          <p:cNvPr id="30" name="Rectangle à coins arrondis 29"/>
          <p:cNvSpPr/>
          <p:nvPr/>
        </p:nvSpPr>
        <p:spPr>
          <a:xfrm>
            <a:off x="4499992" y="3382268"/>
            <a:ext cx="388843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BE" dirty="0" smtClean="0"/>
              <a:t>Wrapper</a:t>
            </a:r>
            <a:endParaRPr lang="fr-BE" dirty="0"/>
          </a:p>
        </p:txBody>
      </p:sp>
      <p:sp>
        <p:nvSpPr>
          <p:cNvPr id="31" name="Rectangle à coins arrondis 30"/>
          <p:cNvSpPr/>
          <p:nvPr/>
        </p:nvSpPr>
        <p:spPr>
          <a:xfrm>
            <a:off x="3839384" y="481569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34" name="Rectangle à coins arrondis 33"/>
          <p:cNvSpPr/>
          <p:nvPr/>
        </p:nvSpPr>
        <p:spPr>
          <a:xfrm>
            <a:off x="3895708" y="499571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36" name="Rectangle à coins arrondis 35"/>
          <p:cNvSpPr/>
          <p:nvPr/>
        </p:nvSpPr>
        <p:spPr>
          <a:xfrm>
            <a:off x="3895708" y="602153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38" name="Connecteur droit avec flèche 37"/>
          <p:cNvCxnSpPr>
            <a:stCxn id="34" idx="2"/>
            <a:endCxn id="36" idx="0"/>
          </p:cNvCxnSpPr>
          <p:nvPr/>
        </p:nvCxnSpPr>
        <p:spPr>
          <a:xfrm>
            <a:off x="4415448" y="528374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9" name="ZoneTexte 38"/>
          <p:cNvSpPr txBox="1"/>
          <p:nvPr/>
        </p:nvSpPr>
        <p:spPr>
          <a:xfrm>
            <a:off x="3203790" y="5502527"/>
            <a:ext cx="1383836" cy="400110"/>
          </a:xfrm>
          <a:prstGeom prst="rect">
            <a:avLst/>
          </a:prstGeom>
          <a:noFill/>
        </p:spPr>
        <p:txBody>
          <a:bodyPr wrap="square" rtlCol="0">
            <a:spAutoFit/>
          </a:bodyPr>
          <a:lstStyle/>
          <a:p>
            <a:r>
              <a:rPr lang="fr-BE" dirty="0" smtClean="0"/>
              <a:t>Protocole</a:t>
            </a:r>
            <a:endParaRPr lang="fr-BE" dirty="0"/>
          </a:p>
        </p:txBody>
      </p:sp>
      <p:sp>
        <p:nvSpPr>
          <p:cNvPr id="40" name="Double flèche verticale 39"/>
          <p:cNvSpPr/>
          <p:nvPr/>
        </p:nvSpPr>
        <p:spPr>
          <a:xfrm flipH="1">
            <a:off x="6439088" y="2813025"/>
            <a:ext cx="139898" cy="543718"/>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BE"/>
          </a:p>
        </p:txBody>
      </p:sp>
      <p:sp>
        <p:nvSpPr>
          <p:cNvPr id="41" name="Rectangle à coins arrondis 40"/>
          <p:cNvSpPr/>
          <p:nvPr/>
        </p:nvSpPr>
        <p:spPr>
          <a:xfrm>
            <a:off x="7811944" y="475473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2" name="Rectangle à coins arrondis 41"/>
          <p:cNvSpPr/>
          <p:nvPr/>
        </p:nvSpPr>
        <p:spPr>
          <a:xfrm>
            <a:off x="7868268" y="493475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3" name="Rectangle à coins arrondis 42"/>
          <p:cNvSpPr/>
          <p:nvPr/>
        </p:nvSpPr>
        <p:spPr>
          <a:xfrm>
            <a:off x="7868268" y="596057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4" name="Connecteur droit avec flèche 43"/>
          <p:cNvCxnSpPr>
            <a:stCxn id="42" idx="2"/>
            <a:endCxn id="43" idx="0"/>
          </p:cNvCxnSpPr>
          <p:nvPr/>
        </p:nvCxnSpPr>
        <p:spPr>
          <a:xfrm>
            <a:off x="8388008" y="522278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ZoneTexte 44"/>
          <p:cNvSpPr txBox="1"/>
          <p:nvPr/>
        </p:nvSpPr>
        <p:spPr>
          <a:xfrm>
            <a:off x="7176350" y="5441567"/>
            <a:ext cx="1383836" cy="400110"/>
          </a:xfrm>
          <a:prstGeom prst="rect">
            <a:avLst/>
          </a:prstGeom>
          <a:noFill/>
        </p:spPr>
        <p:txBody>
          <a:bodyPr wrap="square" rtlCol="0">
            <a:spAutoFit/>
          </a:bodyPr>
          <a:lstStyle/>
          <a:p>
            <a:r>
              <a:rPr lang="fr-BE" dirty="0" smtClean="0"/>
              <a:t>Protocole</a:t>
            </a:r>
            <a:endParaRPr lang="fr-BE" dirty="0"/>
          </a:p>
        </p:txBody>
      </p:sp>
      <p:sp>
        <p:nvSpPr>
          <p:cNvPr id="46" name="Rectangle à coins arrondis 45"/>
          <p:cNvSpPr/>
          <p:nvPr/>
        </p:nvSpPr>
        <p:spPr>
          <a:xfrm>
            <a:off x="5830744" y="478521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7" name="Rectangle à coins arrondis 46"/>
          <p:cNvSpPr/>
          <p:nvPr/>
        </p:nvSpPr>
        <p:spPr>
          <a:xfrm>
            <a:off x="5887068" y="496523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8" name="Rectangle à coins arrondis 47"/>
          <p:cNvSpPr/>
          <p:nvPr/>
        </p:nvSpPr>
        <p:spPr>
          <a:xfrm>
            <a:off x="5887068" y="599105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9" name="Connecteur droit avec flèche 48"/>
          <p:cNvCxnSpPr>
            <a:stCxn id="47" idx="2"/>
            <a:endCxn id="48" idx="0"/>
          </p:cNvCxnSpPr>
          <p:nvPr/>
        </p:nvCxnSpPr>
        <p:spPr>
          <a:xfrm>
            <a:off x="6406808" y="525326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0" name="ZoneTexte 49"/>
          <p:cNvSpPr txBox="1"/>
          <p:nvPr/>
        </p:nvSpPr>
        <p:spPr>
          <a:xfrm>
            <a:off x="5195150" y="5472047"/>
            <a:ext cx="1383836" cy="400110"/>
          </a:xfrm>
          <a:prstGeom prst="rect">
            <a:avLst/>
          </a:prstGeom>
          <a:noFill/>
        </p:spPr>
        <p:txBody>
          <a:bodyPr wrap="square" rtlCol="0">
            <a:spAutoFit/>
          </a:bodyPr>
          <a:lstStyle/>
          <a:p>
            <a:r>
              <a:rPr lang="fr-BE" dirty="0" smtClean="0"/>
              <a:t>Protocole</a:t>
            </a:r>
            <a:endParaRPr lang="fr-BE" dirty="0"/>
          </a:p>
        </p:txBody>
      </p:sp>
      <p:cxnSp>
        <p:nvCxnSpPr>
          <p:cNvPr id="52" name="Connecteur droit avec flèche 51"/>
          <p:cNvCxnSpPr/>
          <p:nvPr/>
        </p:nvCxnSpPr>
        <p:spPr>
          <a:xfrm flipV="1">
            <a:off x="4690973" y="4379421"/>
            <a:ext cx="488430" cy="328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avec flèche 53"/>
          <p:cNvCxnSpPr/>
          <p:nvPr/>
        </p:nvCxnSpPr>
        <p:spPr>
          <a:xfrm flipH="1">
            <a:off x="4380649" y="4219214"/>
            <a:ext cx="488430" cy="30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Connecteur droit avec flèche 55"/>
          <p:cNvCxnSpPr/>
          <p:nvPr/>
        </p:nvCxnSpPr>
        <p:spPr>
          <a:xfrm flipH="1" flipV="1">
            <a:off x="7968426" y="4144394"/>
            <a:ext cx="419582" cy="399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eur droit avec flèche 56"/>
          <p:cNvCxnSpPr/>
          <p:nvPr/>
        </p:nvCxnSpPr>
        <p:spPr>
          <a:xfrm>
            <a:off x="7658102" y="4233315"/>
            <a:ext cx="442290" cy="4025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Connecteur droit avec flèche 70"/>
          <p:cNvCxnSpPr/>
          <p:nvPr/>
        </p:nvCxnSpPr>
        <p:spPr>
          <a:xfrm flipV="1">
            <a:off x="6578986" y="4192960"/>
            <a:ext cx="0" cy="5242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Connecteur droit avec flèche 73"/>
          <p:cNvCxnSpPr/>
          <p:nvPr/>
        </p:nvCxnSpPr>
        <p:spPr>
          <a:xfrm>
            <a:off x="6291370" y="4195179"/>
            <a:ext cx="17016" cy="52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Double flèche horizontale 2"/>
          <p:cNvSpPr/>
          <p:nvPr/>
        </p:nvSpPr>
        <p:spPr>
          <a:xfrm>
            <a:off x="3868294" y="2441596"/>
            <a:ext cx="667038" cy="185795"/>
          </a:xfrm>
          <a:prstGeom prst="leftRightArrow">
            <a:avLst/>
          </a:prstGeom>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528842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sp>
        <p:nvSpPr>
          <p:cNvPr id="3" name="Titre 2"/>
          <p:cNvSpPr>
            <a:spLocks noGrp="1"/>
          </p:cNvSpPr>
          <p:nvPr>
            <p:ph type="title"/>
          </p:nvPr>
        </p:nvSpPr>
        <p:spPr/>
        <p:txBody>
          <a:bodyPr/>
          <a:lstStyle/>
          <a:p>
            <a:r>
              <a:rPr lang="fr-BE" dirty="0" smtClean="0"/>
              <a:t>Scénario de Téléphone</a:t>
            </a:r>
            <a:endParaRPr lang="fr-BE" dirty="0"/>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40" y="1316380"/>
            <a:ext cx="7606720" cy="5063543"/>
          </a:xfrm>
          <a:prstGeom prst="rect">
            <a:avLst/>
          </a:prstGeom>
        </p:spPr>
      </p:pic>
    </p:spTree>
    <p:extLst>
      <p:ext uri="{BB962C8B-B14F-4D97-AF65-F5344CB8AC3E}">
        <p14:creationId xmlns:p14="http://schemas.microsoft.com/office/powerpoint/2010/main" val="10318047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867328" cy="790787"/>
          </a:xfrm>
        </p:spPr>
        <p:txBody>
          <a:bodyPr/>
          <a:lstStyle/>
          <a:p>
            <a:r>
              <a:rPr lang="fr-BE" dirty="0" smtClean="0"/>
              <a:t>DSL : Déclarer des objets</a:t>
            </a:r>
            <a:endParaRPr lang="fr-FR"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sp>
        <p:nvSpPr>
          <p:cNvPr id="3" name="ZoneTexte 2"/>
          <p:cNvSpPr txBox="1"/>
          <p:nvPr/>
        </p:nvSpPr>
        <p:spPr>
          <a:xfrm>
            <a:off x="457200" y="1340768"/>
            <a:ext cx="3587718" cy="4455066"/>
          </a:xfrm>
          <a:prstGeom prst="rect">
            <a:avLst/>
          </a:prstGeom>
          <a:noFill/>
        </p:spPr>
        <p:txBody>
          <a:bodyPr wrap="square" rtlCol="0">
            <a:spAutoFit/>
          </a:bodyPr>
          <a:lstStyle/>
          <a:p>
            <a:r>
              <a:rPr lang="fr-FR" sz="1050" b="1" dirty="0" err="1" smtClean="0">
                <a:latin typeface="Courier New" panose="02070309020205020404" pitchFamily="49" charset="0"/>
                <a:cs typeface="Courier New" panose="02070309020205020404" pitchFamily="49" charset="0"/>
              </a:rPr>
              <a:t>enumeration</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728997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310200"/>
            <a:ext cx="8712968" cy="790787"/>
          </a:xfrm>
        </p:spPr>
        <p:txBody>
          <a:bodyPr/>
          <a:lstStyle/>
          <a:p>
            <a:r>
              <a:rPr lang="fr-BE" sz="3600" dirty="0" smtClean="0"/>
              <a:t>DSL : Relier des objets</a:t>
            </a:r>
            <a:endParaRPr lang="fr-BE" sz="3600" dirty="0"/>
          </a:p>
        </p:txBody>
      </p:sp>
      <p:sp>
        <p:nvSpPr>
          <p:cNvPr id="3" name="Espace réservé du contenu 2"/>
          <p:cNvSpPr>
            <a:spLocks noGrp="1"/>
          </p:cNvSpPr>
          <p:nvPr>
            <p:ph idx="1"/>
          </p:nvPr>
        </p:nvSpPr>
        <p:spPr>
          <a:xfrm>
            <a:off x="266565" y="1988840"/>
            <a:ext cx="3153307" cy="4176464"/>
          </a:xfrm>
        </p:spPr>
        <p:txBody>
          <a:bodyPr/>
          <a:lstStyle/>
          <a:p>
            <a:r>
              <a:rPr lang="fr-FR" sz="1050" b="1" dirty="0">
                <a:solidFill>
                  <a:schemeClr val="tx1"/>
                </a:solidFill>
                <a:latin typeface="Courier New" panose="02070309020205020404" pitchFamily="49" charset="0"/>
                <a:cs typeface="Courier New" panose="02070309020205020404" pitchFamily="49" charset="0"/>
              </a:rPr>
              <a:t>configuration</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MyHome</a:t>
            </a:r>
            <a:r>
              <a:rPr lang="fr-FR" sz="1050" b="1" dirty="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gw</a:t>
            </a:r>
            <a:r>
              <a:rPr lang="fr-FR" sz="1050" dirty="0">
                <a:solidFill>
                  <a:schemeClr val="tx1"/>
                </a:solidFill>
                <a:latin typeface="Courier New" panose="02070309020205020404" pitchFamily="49" charset="0"/>
                <a:cs typeface="Courier New" panose="02070309020205020404" pitchFamily="49" charset="0"/>
              </a:rPr>
              <a:t> : Central</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entranceBulb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bathroomBulb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kitchenBulb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roomBulb</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ipPhone</a:t>
            </a:r>
            <a:r>
              <a:rPr lang="fr-FR" sz="1050" dirty="0">
                <a:solidFill>
                  <a:schemeClr val="tx1"/>
                </a:solidFill>
                <a:latin typeface="Courier New" panose="02070309020205020404" pitchFamily="49" charset="0"/>
                <a:cs typeface="Courier New" panose="02070309020205020404" pitchFamily="49" charset="0"/>
              </a:rPr>
              <a:t>      : Phone</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AlertDB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a:t>
            </a:r>
          </a:p>
          <a:p>
            <a:endParaRPr lang="fr-FR" sz="1050" dirty="0" smtClean="0">
              <a:solidFill>
                <a:schemeClr val="tx1"/>
              </a:solidFill>
              <a:latin typeface="Courier New" panose="02070309020205020404" pitchFamily="49" charset="0"/>
              <a:cs typeface="Courier New" panose="02070309020205020404" pitchFamily="49" charset="0"/>
            </a:endParaRPr>
          </a:p>
          <a:p>
            <a:r>
              <a:rPr lang="fr-FR" sz="1050" b="1" dirty="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Timer</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entranceBulb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bathroomBulb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kitchenBulb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 </a:t>
            </a:r>
            <a:r>
              <a:rPr lang="en-US" sz="1050" dirty="0" err="1">
                <a:solidFill>
                  <a:schemeClr val="tx1"/>
                </a:solidFill>
                <a:latin typeface="Courier New" panose="02070309020205020404" pitchFamily="49" charset="0"/>
                <a:cs typeface="Courier New" panose="02070309020205020404" pitchFamily="49" charset="0"/>
              </a:rPr>
              <a:t>ipPhone</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fr-FR" sz="1050" b="1" dirty="0">
                <a:solidFill>
                  <a:schemeClr val="tx1"/>
                </a:solidFill>
                <a:latin typeface="Courier New" panose="02070309020205020404" pitchFamily="49" charset="0"/>
                <a:cs typeface="Courier New" panose="02070309020205020404" pitchFamily="49" charset="0"/>
              </a:rPr>
              <a:t>}</a:t>
            </a:r>
            <a:endParaRPr lang="fr-BE" sz="1050" b="1"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27</a:t>
            </a:fld>
            <a:endParaRPr lang="en-US" dirty="0"/>
          </a:p>
        </p:txBody>
      </p:sp>
    </p:spTree>
    <p:extLst>
      <p:ext uri="{BB962C8B-B14F-4D97-AF65-F5344CB8AC3E}">
        <p14:creationId xmlns:p14="http://schemas.microsoft.com/office/powerpoint/2010/main" val="3619890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BE" dirty="0" smtClean="0"/>
              <a:t>DSL : Définir des comportements</a:t>
            </a:r>
            <a:endParaRPr lang="fr-BE" sz="4400" dirty="0"/>
          </a:p>
        </p:txBody>
      </p:sp>
      <p:sp>
        <p:nvSpPr>
          <p:cNvPr id="3" name="Espace réservé du contenu 2"/>
          <p:cNvSpPr>
            <a:spLocks noGrp="1"/>
          </p:cNvSpPr>
          <p:nvPr>
            <p:ph idx="1"/>
          </p:nvPr>
        </p:nvSpPr>
        <p:spPr>
          <a:xfrm>
            <a:off x="251520" y="1340768"/>
            <a:ext cx="3744416" cy="5105592"/>
          </a:xfrm>
        </p:spPr>
        <p:txBody>
          <a:bodyPr/>
          <a:lstStyle/>
          <a:p>
            <a:r>
              <a:rPr lang="fr-BE" sz="1050" dirty="0"/>
              <a:t> </a:t>
            </a:r>
            <a:endParaRPr lang="fr-FR" sz="1050" b="1" dirty="0" smtClean="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WaitBeforeBlink</a:t>
            </a:r>
            <a:r>
              <a:rPr lang="fr-FR" sz="1050" dirty="0" smtClean="0">
                <a:solidFill>
                  <a:schemeClr val="tx1"/>
                </a:solidFill>
                <a:latin typeface="Courier New" panose="02070309020205020404" pitchFamily="49" charset="0"/>
                <a:cs typeface="Courier New" panose="02070309020205020404" pitchFamily="49" charset="0"/>
              </a:rPr>
              <a:t> :</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ipPhone.ring</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timer.set</a:t>
            </a:r>
            <a:r>
              <a:rPr lang="fr-FR" sz="1050" dirty="0">
                <a:solidFill>
                  <a:schemeClr val="tx1"/>
                </a:solidFill>
                <a:latin typeface="Courier New" panose="02070309020205020404" pitchFamily="49" charset="0"/>
                <a:cs typeface="Courier New" panose="02070309020205020404" pitchFamily="49" charset="0"/>
              </a:rPr>
              <a:t>(10</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BlinkAndWait</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a:t>
            </a:r>
            <a:r>
              <a:rPr lang="fr-FR" sz="1050" dirty="0" err="1">
                <a:solidFill>
                  <a:schemeClr val="tx1"/>
                </a:solidFill>
                <a:latin typeface="Courier New" panose="02070309020205020404" pitchFamily="49" charset="0"/>
                <a:cs typeface="Courier New" panose="02070309020205020404" pitchFamily="49" charset="0"/>
              </a:rPr>
              <a:t>timer.timeout</a:t>
            </a:r>
            <a:r>
              <a:rPr lang="fr-FR" sz="1050" dirty="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LightBulb.blink</a:t>
            </a:r>
            <a:r>
              <a:rPr lang="fr-FR" sz="1050" dirty="0">
                <a:solidFill>
                  <a:schemeClr val="tx1"/>
                </a:solidFill>
                <a:latin typeface="Courier New" panose="02070309020205020404" pitchFamily="49" charset="0"/>
                <a:cs typeface="Courier New" panose="02070309020205020404" pitchFamily="49" charset="0"/>
              </a:rPr>
              <a:t>() </a:t>
            </a:r>
            <a:endParaRPr lang="fr-FR" sz="1050" dirty="0" smtClean="0">
              <a:solidFill>
                <a:schemeClr val="tx1"/>
              </a:solidFill>
              <a:latin typeface="Courier New" panose="02070309020205020404" pitchFamily="49" charset="0"/>
              <a:cs typeface="Courier New" panose="02070309020205020404" pitchFamily="49" charset="0"/>
            </a:endParaRP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(120))</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PickedUpQuick</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ipPhone.pickedUp</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LightBulb.off</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rule</a:t>
            </a:r>
            <a:r>
              <a:rPr lang="fr-FR" sz="1050" b="1" dirty="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NotPickedUpAfterBlinking</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db.declareIncident</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predefinedAlert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bodydetector.detect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(60)</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endParaRPr lang="fr-BE" sz="1050" dirty="0">
              <a:solidFill>
                <a:schemeClr val="tx1"/>
              </a:solidFill>
              <a:latin typeface="Courier New" panose="02070309020205020404" pitchFamily="49" charset="0"/>
              <a:cs typeface="Courier New" panose="02070309020205020404" pitchFamily="49" charset="0"/>
            </a:endParaRPr>
          </a:p>
          <a:p>
            <a:endParaRPr lang="fr-BE" sz="105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28</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630755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29</a:t>
            </a:fld>
            <a:endParaRPr lang="en-US" dirty="0"/>
          </a:p>
        </p:txBody>
      </p:sp>
      <p:sp>
        <p:nvSpPr>
          <p:cNvPr id="3" name="Titre 2"/>
          <p:cNvSpPr>
            <a:spLocks noGrp="1"/>
          </p:cNvSpPr>
          <p:nvPr>
            <p:ph type="title"/>
          </p:nvPr>
        </p:nvSpPr>
        <p:spPr/>
        <p:txBody>
          <a:bodyPr/>
          <a:lstStyle/>
          <a:p>
            <a:r>
              <a:rPr lang="fr-BE" dirty="0" smtClean="0"/>
              <a:t>SOLUTIONS EXISTANTES</a:t>
            </a:r>
            <a:endParaRPr lang="fr-BE" dirty="0"/>
          </a:p>
        </p:txBody>
      </p:sp>
    </p:spTree>
    <p:extLst>
      <p:ext uri="{BB962C8B-B14F-4D97-AF65-F5344CB8AC3E}">
        <p14:creationId xmlns:p14="http://schemas.microsoft.com/office/powerpoint/2010/main" val="2017873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435280" cy="790787"/>
          </a:xfrm>
        </p:spPr>
        <p:txBody>
          <a:bodyPr/>
          <a:lstStyle/>
          <a:p>
            <a:r>
              <a:rPr lang="fr-BE" sz="3600" dirty="0"/>
              <a:t>Démographie des personnes vieillissantes</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ThingML</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30</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84784"/>
            <a:ext cx="3175000" cy="1951360"/>
          </a:xfrm>
          <a:prstGeom prst="rect">
            <a:avLst/>
          </a:prstGeom>
        </p:spPr>
      </p:pic>
      <p:sp>
        <p:nvSpPr>
          <p:cNvPr id="7" name="ZoneTexte 6"/>
          <p:cNvSpPr txBox="1"/>
          <p:nvPr/>
        </p:nvSpPr>
        <p:spPr>
          <a:xfrm>
            <a:off x="395536" y="1556792"/>
            <a:ext cx="5103516" cy="707886"/>
          </a:xfrm>
          <a:prstGeom prst="rect">
            <a:avLst/>
          </a:prstGeom>
          <a:noFill/>
        </p:spPr>
        <p:txBody>
          <a:bodyPr wrap="square" rtlCol="0">
            <a:spAutoFit/>
          </a:bodyPr>
          <a:lstStyle/>
          <a:p>
            <a:r>
              <a:rPr lang="fr-BE" b="1" dirty="0" err="1" smtClean="0"/>
              <a:t>ThingML</a:t>
            </a:r>
            <a:r>
              <a:rPr lang="fr-BE" dirty="0" smtClean="0"/>
              <a:t> est un langage de modélisation pour les systèmes embarqués et distribués.</a:t>
            </a:r>
          </a:p>
        </p:txBody>
      </p:sp>
      <p:sp>
        <p:nvSpPr>
          <p:cNvPr id="9" name="ZoneTexte 8"/>
          <p:cNvSpPr txBox="1"/>
          <p:nvPr/>
        </p:nvSpPr>
        <p:spPr>
          <a:xfrm>
            <a:off x="457200" y="4097863"/>
            <a:ext cx="8075240" cy="1015663"/>
          </a:xfrm>
          <a:prstGeom prst="rect">
            <a:avLst/>
          </a:prstGeom>
          <a:noFill/>
        </p:spPr>
        <p:txBody>
          <a:bodyPr wrap="square" rtlCol="0">
            <a:spAutoFit/>
          </a:bodyPr>
          <a:lstStyle/>
          <a:p>
            <a:pPr marL="342900" indent="-342900">
              <a:buFontTx/>
              <a:buChar char="-"/>
            </a:pPr>
            <a:r>
              <a:rPr lang="fr-BE" dirty="0" smtClean="0"/>
              <a:t>Contient </a:t>
            </a:r>
            <a:r>
              <a:rPr lang="fr-BE" dirty="0"/>
              <a:t>un ensemble </a:t>
            </a:r>
            <a:r>
              <a:rPr lang="fr-BE" dirty="0" smtClean="0"/>
              <a:t>de </a:t>
            </a:r>
            <a:r>
              <a:rPr lang="fr-BE" dirty="0"/>
              <a:t>générateurs de code pour compiler </a:t>
            </a:r>
            <a:r>
              <a:rPr lang="fr-BE" dirty="0" smtClean="0"/>
              <a:t> </a:t>
            </a:r>
          </a:p>
          <a:p>
            <a:r>
              <a:rPr lang="fr-BE" dirty="0" smtClean="0"/>
              <a:t>      </a:t>
            </a:r>
            <a:r>
              <a:rPr lang="fr-BE" dirty="0" err="1" smtClean="0"/>
              <a:t>ThingML</a:t>
            </a:r>
            <a:r>
              <a:rPr lang="fr-BE" dirty="0" smtClean="0"/>
              <a:t> </a:t>
            </a:r>
            <a:r>
              <a:rPr lang="fr-BE" dirty="0"/>
              <a:t>à C, Java et JavaScript. à C, Java et JavaScript.</a:t>
            </a:r>
          </a:p>
          <a:p>
            <a:endParaRPr lang="fr-BE" dirty="0"/>
          </a:p>
        </p:txBody>
      </p:sp>
      <p:sp>
        <p:nvSpPr>
          <p:cNvPr id="3" name="ZoneTexte 2"/>
          <p:cNvSpPr txBox="1"/>
          <p:nvPr/>
        </p:nvSpPr>
        <p:spPr>
          <a:xfrm>
            <a:off x="395536" y="2774424"/>
            <a:ext cx="4834880" cy="1323439"/>
          </a:xfrm>
          <a:prstGeom prst="rect">
            <a:avLst/>
          </a:prstGeom>
          <a:noFill/>
        </p:spPr>
        <p:txBody>
          <a:bodyPr wrap="square" rtlCol="0">
            <a:spAutoFit/>
          </a:bodyPr>
          <a:lstStyle/>
          <a:p>
            <a:r>
              <a:rPr lang="fr-BE" dirty="0" smtClean="0"/>
              <a:t>Dédier au capteurs de </a:t>
            </a:r>
          </a:p>
          <a:p>
            <a:pPr marL="342900" indent="-342900">
              <a:buFontTx/>
              <a:buChar char="-"/>
            </a:pPr>
            <a:r>
              <a:rPr lang="fr-BE" dirty="0" smtClean="0"/>
              <a:t>ressources limitées.</a:t>
            </a:r>
          </a:p>
          <a:p>
            <a:pPr marL="342900" indent="-342900">
              <a:buFontTx/>
              <a:buChar char="-"/>
            </a:pPr>
            <a:r>
              <a:rPr lang="fr-BE" dirty="0" smtClean="0"/>
              <a:t>Faible puissance.</a:t>
            </a:r>
          </a:p>
          <a:p>
            <a:endParaRPr lang="fr-BE" dirty="0"/>
          </a:p>
        </p:txBody>
      </p:sp>
      <p:sp>
        <p:nvSpPr>
          <p:cNvPr id="10" name="ZoneTexte 9"/>
          <p:cNvSpPr txBox="1"/>
          <p:nvPr/>
        </p:nvSpPr>
        <p:spPr>
          <a:xfrm>
            <a:off x="6102694" y="5949280"/>
            <a:ext cx="3249412" cy="400110"/>
          </a:xfrm>
          <a:prstGeom prst="rect">
            <a:avLst/>
          </a:prstGeom>
          <a:noFill/>
        </p:spPr>
        <p:txBody>
          <a:bodyPr wrap="square" rtlCol="0">
            <a:spAutoFit/>
          </a:bodyPr>
          <a:lstStyle/>
          <a:p>
            <a:r>
              <a:rPr lang="fr-BE" dirty="0"/>
              <a:t>www. http://thingml.org/</a:t>
            </a:r>
          </a:p>
        </p:txBody>
      </p:sp>
    </p:spTree>
    <p:extLst>
      <p:ext uri="{BB962C8B-B14F-4D97-AF65-F5344CB8AC3E}">
        <p14:creationId xmlns:p14="http://schemas.microsoft.com/office/powerpoint/2010/main" val="2489683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31</a:t>
            </a:fld>
            <a:endParaRPr lang="en-US" dirty="0"/>
          </a:p>
        </p:txBody>
      </p:sp>
      <p:sp>
        <p:nvSpPr>
          <p:cNvPr id="3" name="Titre 2"/>
          <p:cNvSpPr>
            <a:spLocks noGrp="1"/>
          </p:cNvSpPr>
          <p:nvPr>
            <p:ph type="title"/>
          </p:nvPr>
        </p:nvSpPr>
        <p:spPr/>
        <p:txBody>
          <a:bodyPr/>
          <a:lstStyle/>
          <a:p>
            <a:r>
              <a:rPr lang="fr-BE" dirty="0" smtClean="0"/>
              <a:t>Comparaison</a:t>
            </a:r>
            <a:endParaRPr lang="fr-BE" dirty="0"/>
          </a:p>
        </p:txBody>
      </p:sp>
      <p:sp>
        <p:nvSpPr>
          <p:cNvPr id="4" name="Espace réservé du contenu 3"/>
          <p:cNvSpPr>
            <a:spLocks noGrp="1"/>
          </p:cNvSpPr>
          <p:nvPr>
            <p:ph idx="1"/>
          </p:nvPr>
        </p:nvSpPr>
        <p:spPr/>
        <p:txBody>
          <a:bodyPr/>
          <a:lstStyle/>
          <a:p>
            <a:pPr marL="514350" indent="-514350">
              <a:buFont typeface="+mj-lt"/>
              <a:buAutoNum type="arabicPeriod"/>
            </a:pPr>
            <a:r>
              <a:rPr lang="fr-BE" dirty="0" smtClean="0">
                <a:solidFill>
                  <a:schemeClr val="tx1"/>
                </a:solidFill>
              </a:rPr>
              <a:t>Donne un moyen de représenter des objets.</a:t>
            </a:r>
          </a:p>
          <a:p>
            <a:pPr marL="514350" indent="-514350">
              <a:buFont typeface="+mj-lt"/>
              <a:buAutoNum type="arabicPeriod"/>
            </a:pPr>
            <a:endParaRPr lang="fr-BE" dirty="0">
              <a:solidFill>
                <a:schemeClr val="tx1"/>
              </a:solidFill>
            </a:endParaRPr>
          </a:p>
          <a:p>
            <a:pPr marL="514350" indent="-514350">
              <a:buFont typeface="+mj-lt"/>
              <a:buAutoNum type="arabicPeriod"/>
            </a:pPr>
            <a:r>
              <a:rPr lang="fr-BE" dirty="0" smtClean="0">
                <a:solidFill>
                  <a:schemeClr val="tx1"/>
                </a:solidFill>
              </a:rPr>
              <a:t>Génère du code pour des plateformes spécifiques, qu’il faut étendre si on en veut de nouvelles.</a:t>
            </a:r>
          </a:p>
          <a:p>
            <a:pPr marL="514350" indent="-514350">
              <a:buFont typeface="+mj-lt"/>
              <a:buAutoNum type="arabicPeriod"/>
            </a:pPr>
            <a:endParaRPr lang="fr-BE" dirty="0">
              <a:solidFill>
                <a:schemeClr val="tx1"/>
              </a:solidFill>
            </a:endParaRPr>
          </a:p>
          <a:p>
            <a:pPr marL="514350" indent="-514350">
              <a:buFont typeface="+mj-lt"/>
              <a:buAutoNum type="arabicPeriod"/>
            </a:pPr>
            <a:r>
              <a:rPr lang="fr-BE" dirty="0" smtClean="0">
                <a:solidFill>
                  <a:schemeClr val="tx1"/>
                </a:solidFill>
              </a:rPr>
              <a:t>Ne gère pas de contexte</a:t>
            </a:r>
            <a:br>
              <a:rPr lang="fr-BE" dirty="0" smtClean="0">
                <a:solidFill>
                  <a:schemeClr val="tx1"/>
                </a:solidFill>
              </a:rPr>
            </a:br>
            <a:r>
              <a:rPr lang="fr-BE" dirty="0" smtClean="0">
                <a:solidFill>
                  <a:schemeClr val="tx1"/>
                </a:solidFill>
              </a:rPr>
              <a:t>(ou alors, de manière intégrée dans le comportement)</a:t>
            </a:r>
          </a:p>
        </p:txBody>
      </p:sp>
    </p:spTree>
    <p:extLst>
      <p:ext uri="{BB962C8B-B14F-4D97-AF65-F5344CB8AC3E}">
        <p14:creationId xmlns:p14="http://schemas.microsoft.com/office/powerpoint/2010/main" val="4420005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b="0" dirty="0" err="1"/>
              <a:t>SmartThings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32</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772816"/>
            <a:ext cx="2664296" cy="1512168"/>
          </a:xfrm>
          <a:prstGeom prst="rect">
            <a:avLst/>
          </a:prstGeom>
        </p:spPr>
      </p:pic>
      <p:sp>
        <p:nvSpPr>
          <p:cNvPr id="8" name="ZoneTexte 7"/>
          <p:cNvSpPr txBox="1"/>
          <p:nvPr/>
        </p:nvSpPr>
        <p:spPr>
          <a:xfrm>
            <a:off x="323528" y="1484784"/>
            <a:ext cx="5760640" cy="4401205"/>
          </a:xfrm>
          <a:prstGeom prst="rect">
            <a:avLst/>
          </a:prstGeom>
          <a:noFill/>
        </p:spPr>
        <p:txBody>
          <a:bodyPr wrap="square" rtlCol="0">
            <a:spAutoFit/>
          </a:bodyPr>
          <a:lstStyle/>
          <a:p>
            <a:r>
              <a:rPr lang="fr-BE" b="1" dirty="0" err="1"/>
              <a:t>SmartThings</a:t>
            </a:r>
            <a:r>
              <a:rPr lang="fr-BE" dirty="0"/>
              <a:t> est </a:t>
            </a:r>
            <a:r>
              <a:rPr lang="fr-BE" dirty="0" smtClean="0"/>
              <a:t>une </a:t>
            </a:r>
            <a:r>
              <a:rPr lang="fr-BE" dirty="0"/>
              <a:t>plate-forme de développement </a:t>
            </a:r>
            <a:r>
              <a:rPr lang="fr-BE" dirty="0" smtClean="0"/>
              <a:t>pour </a:t>
            </a:r>
            <a:r>
              <a:rPr lang="fr-BE" dirty="0"/>
              <a:t>l'Internet des objets</a:t>
            </a:r>
            <a:r>
              <a:rPr lang="fr-BE" dirty="0" smtClean="0"/>
              <a:t>.</a:t>
            </a:r>
          </a:p>
          <a:p>
            <a:endParaRPr lang="en-US" dirty="0"/>
          </a:p>
          <a:p>
            <a:r>
              <a:rPr lang="en-US" dirty="0" smtClean="0"/>
              <a:t>-</a:t>
            </a:r>
            <a:r>
              <a:rPr lang="fr-BE" dirty="0" smtClean="0"/>
              <a:t>Créer </a:t>
            </a:r>
            <a:r>
              <a:rPr lang="fr-BE" dirty="0"/>
              <a:t>des applications qui permettent aux utilisateurs </a:t>
            </a:r>
            <a:r>
              <a:rPr lang="fr-BE" dirty="0" smtClean="0"/>
              <a:t>de connecter </a:t>
            </a:r>
            <a:r>
              <a:rPr lang="fr-BE" dirty="0"/>
              <a:t>des périphériques, des actions et des services externes pour </a:t>
            </a:r>
            <a:r>
              <a:rPr lang="fr-BE" dirty="0" smtClean="0"/>
              <a:t>appliquer un cas d’utilisation.</a:t>
            </a:r>
            <a:endParaRPr lang="en-US" dirty="0"/>
          </a:p>
          <a:p>
            <a:endParaRPr lang="en-US" dirty="0" smtClean="0"/>
          </a:p>
          <a:p>
            <a:r>
              <a:rPr lang="en-US" dirty="0" smtClean="0"/>
              <a:t>-</a:t>
            </a:r>
            <a:r>
              <a:rPr lang="fr-BE" dirty="0" smtClean="0"/>
              <a:t>Intégrer</a:t>
            </a:r>
            <a:r>
              <a:rPr lang="en-US" dirty="0" smtClean="0"/>
              <a:t> des nouveaux devices </a:t>
            </a:r>
            <a:r>
              <a:rPr lang="en-US" dirty="0" err="1" smtClean="0"/>
              <a:t>dans</a:t>
            </a:r>
            <a:r>
              <a:rPr lang="en-US" dirty="0" smtClean="0"/>
              <a:t> </a:t>
            </a:r>
            <a:r>
              <a:rPr lang="en-US" dirty="0" err="1" smtClean="0"/>
              <a:t>l’ecosystem</a:t>
            </a:r>
            <a:r>
              <a:rPr lang="en-US" dirty="0" smtClean="0"/>
              <a:t> de SmartThings.</a:t>
            </a:r>
            <a:endParaRPr lang="en-US" dirty="0"/>
          </a:p>
          <a:p>
            <a:endParaRPr lang="en-US" dirty="0" smtClean="0"/>
          </a:p>
          <a:p>
            <a:r>
              <a:rPr lang="en-US" dirty="0" smtClean="0"/>
              <a:t>-</a:t>
            </a:r>
            <a:r>
              <a:rPr lang="fr-BE" dirty="0" smtClean="0"/>
              <a:t>Publier</a:t>
            </a:r>
            <a:r>
              <a:rPr lang="en-US" dirty="0" smtClean="0"/>
              <a:t> les applications </a:t>
            </a:r>
            <a:r>
              <a:rPr lang="en-US" dirty="0" err="1" smtClean="0"/>
              <a:t>dans</a:t>
            </a:r>
            <a:r>
              <a:rPr lang="en-US" dirty="0" smtClean="0"/>
              <a:t> le </a:t>
            </a:r>
            <a:r>
              <a:rPr lang="en-US" dirty="0"/>
              <a:t>catalogue de </a:t>
            </a:r>
            <a:r>
              <a:rPr lang="en-US" dirty="0" smtClean="0"/>
              <a:t>SmartThings. </a:t>
            </a:r>
            <a:endParaRPr lang="en-US" dirty="0"/>
          </a:p>
          <a:p>
            <a:endParaRPr lang="fr-BE" dirty="0"/>
          </a:p>
        </p:txBody>
      </p:sp>
      <p:sp>
        <p:nvSpPr>
          <p:cNvPr id="6" name="ZoneTexte 5"/>
          <p:cNvSpPr txBox="1"/>
          <p:nvPr/>
        </p:nvSpPr>
        <p:spPr>
          <a:xfrm>
            <a:off x="7020272" y="5517232"/>
            <a:ext cx="1728192" cy="707886"/>
          </a:xfrm>
          <a:prstGeom prst="rect">
            <a:avLst/>
          </a:prstGeom>
          <a:noFill/>
        </p:spPr>
        <p:txBody>
          <a:bodyPr wrap="square" rtlCol="0">
            <a:spAutoFit/>
          </a:bodyPr>
          <a:lstStyle/>
          <a:p>
            <a:r>
              <a:rPr lang="fr-BE" dirty="0"/>
              <a:t>www. thingml.org</a:t>
            </a:r>
          </a:p>
        </p:txBody>
      </p:sp>
    </p:spTree>
    <p:extLst>
      <p:ext uri="{BB962C8B-B14F-4D97-AF65-F5344CB8AC3E}">
        <p14:creationId xmlns:p14="http://schemas.microsoft.com/office/powerpoint/2010/main" val="1662908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SmartThing</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33</a:t>
            </a:fld>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03" y="1700808"/>
            <a:ext cx="7106253" cy="4104456"/>
          </a:xfrm>
          <a:prstGeom prst="rect">
            <a:avLst/>
          </a:prstGeom>
        </p:spPr>
      </p:pic>
      <p:sp>
        <p:nvSpPr>
          <p:cNvPr id="7" name="ZoneTexte 6"/>
          <p:cNvSpPr txBox="1"/>
          <p:nvPr/>
        </p:nvSpPr>
        <p:spPr>
          <a:xfrm>
            <a:off x="7727400" y="5805264"/>
            <a:ext cx="1728192" cy="707886"/>
          </a:xfrm>
          <a:prstGeom prst="rect">
            <a:avLst/>
          </a:prstGeom>
          <a:noFill/>
        </p:spPr>
        <p:txBody>
          <a:bodyPr wrap="square" rtlCol="0">
            <a:spAutoFit/>
          </a:bodyPr>
          <a:lstStyle/>
          <a:p>
            <a:r>
              <a:rPr lang="fr-BE" dirty="0"/>
              <a:t>www. thingml.org</a:t>
            </a:r>
          </a:p>
        </p:txBody>
      </p:sp>
    </p:spTree>
    <p:extLst>
      <p:ext uri="{BB962C8B-B14F-4D97-AF65-F5344CB8AC3E}">
        <p14:creationId xmlns:p14="http://schemas.microsoft.com/office/powerpoint/2010/main" val="21411461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Comparaison</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34</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BE" dirty="0" smtClean="0">
                <a:solidFill>
                  <a:schemeClr val="tx1"/>
                </a:solidFill>
              </a:rPr>
              <a:t>Donne un moyen de représenter des objets( réellement où avec un simulateur).</a:t>
            </a:r>
          </a:p>
          <a:p>
            <a:pPr marL="514350" indent="-514350">
              <a:buFont typeface="+mj-lt"/>
              <a:buAutoNum type="arabicPeriod"/>
            </a:pPr>
            <a:endParaRPr lang="fr-BE" dirty="0">
              <a:solidFill>
                <a:schemeClr val="tx1"/>
              </a:solidFill>
            </a:endParaRPr>
          </a:p>
          <a:p>
            <a:pPr marL="514350" indent="-514350">
              <a:buFont typeface="+mj-lt"/>
              <a:buAutoNum type="arabicPeriod"/>
            </a:pPr>
            <a:endParaRPr lang="fr-BE" dirty="0" smtClean="0">
              <a:solidFill>
                <a:schemeClr val="tx1"/>
              </a:solidFill>
            </a:endParaRPr>
          </a:p>
          <a:p>
            <a:pPr marL="514350" indent="-514350">
              <a:buFont typeface="+mj-lt"/>
              <a:buAutoNum type="arabicPeriod"/>
            </a:pPr>
            <a:r>
              <a:rPr lang="fr-BE" dirty="0" smtClean="0">
                <a:solidFill>
                  <a:schemeClr val="tx1"/>
                </a:solidFill>
              </a:rPr>
              <a:t>Dédié au produit </a:t>
            </a:r>
            <a:r>
              <a:rPr lang="fr-BE" dirty="0">
                <a:solidFill>
                  <a:schemeClr val="tx1"/>
                </a:solidFill>
              </a:rPr>
              <a:t>S</a:t>
            </a:r>
            <a:r>
              <a:rPr lang="fr-BE" dirty="0" smtClean="0">
                <a:solidFill>
                  <a:schemeClr val="tx1"/>
                </a:solidFill>
              </a:rPr>
              <a:t>amsung d’une manière générale.</a:t>
            </a:r>
          </a:p>
          <a:p>
            <a:pPr marL="514350" indent="-514350">
              <a:buFont typeface="+mj-lt"/>
              <a:buAutoNum type="arabicPeriod"/>
            </a:pPr>
            <a:endParaRPr lang="fr-BE" dirty="0">
              <a:solidFill>
                <a:schemeClr val="tx1"/>
              </a:solidFill>
            </a:endParaRPr>
          </a:p>
          <a:p>
            <a:pPr marL="514350" indent="-514350">
              <a:buFont typeface="+mj-lt"/>
              <a:buAutoNum type="arabicPeriod"/>
            </a:pPr>
            <a:endParaRPr lang="fr-BE" dirty="0">
              <a:solidFill>
                <a:schemeClr val="tx1"/>
              </a:solidFill>
            </a:endParaRPr>
          </a:p>
          <a:p>
            <a:pPr marL="514350" indent="-514350">
              <a:buFont typeface="+mj-lt"/>
              <a:buAutoNum type="arabicPeriod"/>
            </a:pPr>
            <a:r>
              <a:rPr lang="fr-BE" dirty="0" smtClean="0">
                <a:solidFill>
                  <a:schemeClr val="tx1"/>
                </a:solidFill>
              </a:rPr>
              <a:t>Ne gère pas de contexte.</a:t>
            </a:r>
            <a:br>
              <a:rPr lang="fr-BE" dirty="0" smtClean="0">
                <a:solidFill>
                  <a:schemeClr val="tx1"/>
                </a:solidFill>
              </a:rPr>
            </a:br>
            <a:endParaRPr lang="fr-BE" dirty="0" smtClean="0">
              <a:solidFill>
                <a:schemeClr val="tx1"/>
              </a:solidFill>
            </a:endParaRPr>
          </a:p>
        </p:txBody>
      </p:sp>
    </p:spTree>
    <p:extLst>
      <p:ext uri="{BB962C8B-B14F-4D97-AF65-F5344CB8AC3E}">
        <p14:creationId xmlns:p14="http://schemas.microsoft.com/office/powerpoint/2010/main" val="732534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HBMS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35</a:t>
            </a:fld>
            <a:endParaRPr lang="en-US" dirty="0"/>
          </a:p>
        </p:txBody>
      </p:sp>
      <p:sp>
        <p:nvSpPr>
          <p:cNvPr id="5" name="ZoneTexte 4"/>
          <p:cNvSpPr txBox="1"/>
          <p:nvPr/>
        </p:nvSpPr>
        <p:spPr>
          <a:xfrm>
            <a:off x="488072" y="1599442"/>
            <a:ext cx="8044368" cy="3785652"/>
          </a:xfrm>
          <a:prstGeom prst="rect">
            <a:avLst/>
          </a:prstGeom>
          <a:noFill/>
        </p:spPr>
        <p:txBody>
          <a:bodyPr wrap="square" rtlCol="0">
            <a:spAutoFit/>
          </a:bodyPr>
          <a:lstStyle/>
          <a:p>
            <a:r>
              <a:rPr lang="en-US" b="1" smtClean="0"/>
              <a:t>HBMS - Human Behavior Monitoring and Support </a:t>
            </a:r>
            <a:r>
              <a:rPr lang="fr-BE" smtClean="0"/>
              <a:t>est un projet de recherche qui vise à fournir aux personnes âgées un </a:t>
            </a:r>
            <a:r>
              <a:rPr lang="fr-BE" b="1" smtClean="0"/>
              <a:t>aide mémoire </a:t>
            </a:r>
            <a:r>
              <a:rPr lang="fr-BE" smtClean="0"/>
              <a:t>pour conserver leur autonomie le plus longtemps possible.</a:t>
            </a:r>
          </a:p>
          <a:p>
            <a:endParaRPr lang="en-US" smtClean="0"/>
          </a:p>
          <a:p>
            <a:r>
              <a:rPr lang="en-US" smtClean="0"/>
              <a:t>-</a:t>
            </a:r>
            <a:r>
              <a:rPr lang="fr-BE" smtClean="0"/>
              <a:t>Surveiller une personne exerçant des activités.</a:t>
            </a:r>
            <a:endParaRPr lang="en-US" smtClean="0"/>
          </a:p>
          <a:p>
            <a:endParaRPr lang="en-US" smtClean="0"/>
          </a:p>
          <a:p>
            <a:r>
              <a:rPr lang="en-US" smtClean="0"/>
              <a:t>-</a:t>
            </a:r>
            <a:r>
              <a:rPr lang="fr-BE" smtClean="0"/>
              <a:t>Abstraire, agréger et  intégrer le comportement observé dans un modèle cognitif humain individuel</a:t>
            </a:r>
            <a:r>
              <a:rPr lang="en-US" smtClean="0"/>
              <a:t>.</a:t>
            </a:r>
          </a:p>
          <a:p>
            <a:endParaRPr lang="en-US" smtClean="0"/>
          </a:p>
          <a:p>
            <a:r>
              <a:rPr lang="en-US" smtClean="0"/>
              <a:t>-</a:t>
            </a:r>
            <a:r>
              <a:rPr lang="fr-BE" smtClean="0"/>
              <a:t>Aider la personne en cas de besoin la récupération des connaissances à partir du modèle cognitif humain (HCM)</a:t>
            </a:r>
            <a:r>
              <a:rPr lang="en-US" smtClean="0"/>
              <a:t>. </a:t>
            </a:r>
          </a:p>
          <a:p>
            <a:endParaRPr lang="fr-BE" dirty="0"/>
          </a:p>
        </p:txBody>
      </p:sp>
      <p:sp>
        <p:nvSpPr>
          <p:cNvPr id="6" name="ZoneTexte 5"/>
          <p:cNvSpPr txBox="1"/>
          <p:nvPr/>
        </p:nvSpPr>
        <p:spPr>
          <a:xfrm>
            <a:off x="5681806" y="5917809"/>
            <a:ext cx="3466728" cy="400110"/>
          </a:xfrm>
          <a:prstGeom prst="rect">
            <a:avLst/>
          </a:prstGeom>
          <a:noFill/>
        </p:spPr>
        <p:txBody>
          <a:bodyPr wrap="square" rtlCol="0">
            <a:spAutoFit/>
          </a:bodyPr>
          <a:lstStyle/>
          <a:p>
            <a:r>
              <a:rPr lang="fr-BE" dirty="0"/>
              <a:t>https://hbms-ainf.aau.at/en/</a:t>
            </a:r>
          </a:p>
        </p:txBody>
      </p:sp>
    </p:spTree>
    <p:extLst>
      <p:ext uri="{BB962C8B-B14F-4D97-AF65-F5344CB8AC3E}">
        <p14:creationId xmlns:p14="http://schemas.microsoft.com/office/powerpoint/2010/main" val="41142912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Behavior</a:t>
            </a:r>
            <a:r>
              <a:rPr lang="fr-BE" dirty="0" smtClean="0"/>
              <a:t> Unit Goal</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36</a:t>
            </a:fld>
            <a:endParaRPr lang="en-US" dirty="0"/>
          </a:p>
        </p:txBody>
      </p:sp>
      <p:sp>
        <p:nvSpPr>
          <p:cNvPr id="5" name="Espace réservé du contenu 4"/>
          <p:cNvSpPr txBox="1">
            <a:spLocks noGrp="1"/>
          </p:cNvSpPr>
          <p:nvPr>
            <p:ph idx="1"/>
          </p:nvPr>
        </p:nvSpPr>
        <p:spPr>
          <a:xfrm>
            <a:off x="457200" y="1412776"/>
            <a:ext cx="8435280" cy="4745915"/>
          </a:xfrm>
          <a:prstGeom prst="rect">
            <a:avLst/>
          </a:prstGeom>
          <a:noFill/>
        </p:spPr>
        <p:txBody>
          <a:bodyPr wrap="square" rtlCol="0">
            <a:spAutoFit/>
          </a:bodyPr>
          <a:lstStyle/>
          <a:p>
            <a:r>
              <a:rPr lang="fr-BE" dirty="0" smtClean="0">
                <a:solidFill>
                  <a:schemeClr val="tx1"/>
                </a:solidFill>
              </a:rPr>
              <a:t>-    L'unité </a:t>
            </a:r>
            <a:r>
              <a:rPr lang="fr-BE" dirty="0">
                <a:solidFill>
                  <a:schemeClr val="tx1"/>
                </a:solidFill>
              </a:rPr>
              <a:t>de </a:t>
            </a:r>
            <a:r>
              <a:rPr lang="fr-BE" dirty="0" smtClean="0">
                <a:solidFill>
                  <a:schemeClr val="tx1"/>
                </a:solidFill>
              </a:rPr>
              <a:t>comportement est </a:t>
            </a:r>
            <a:r>
              <a:rPr lang="fr-BE" dirty="0">
                <a:solidFill>
                  <a:schemeClr val="tx1"/>
                </a:solidFill>
              </a:rPr>
              <a:t>Le concept clé de HCM-L </a:t>
            </a:r>
            <a:r>
              <a:rPr lang="fr-BE" dirty="0" smtClean="0">
                <a:solidFill>
                  <a:schemeClr val="tx1"/>
                </a:solidFill>
              </a:rPr>
              <a:t>.</a:t>
            </a:r>
            <a:endParaRPr lang="en-US" dirty="0" smtClean="0">
              <a:solidFill>
                <a:schemeClr val="tx1"/>
              </a:solidFill>
            </a:endParaRPr>
          </a:p>
          <a:p>
            <a:pPr marL="457200" indent="-457200">
              <a:buFontTx/>
              <a:buChar char="-"/>
            </a:pPr>
            <a:r>
              <a:rPr lang="fr-BE" dirty="0">
                <a:solidFill>
                  <a:schemeClr val="tx1"/>
                </a:solidFill>
              </a:rPr>
              <a:t>E</a:t>
            </a:r>
            <a:r>
              <a:rPr lang="fr-BE" dirty="0" smtClean="0">
                <a:solidFill>
                  <a:schemeClr val="tx1"/>
                </a:solidFill>
              </a:rPr>
              <a:t>lle </a:t>
            </a:r>
            <a:r>
              <a:rPr lang="fr-BE" dirty="0">
                <a:solidFill>
                  <a:schemeClr val="tx1"/>
                </a:solidFill>
              </a:rPr>
              <a:t>correspond à </a:t>
            </a:r>
            <a:r>
              <a:rPr lang="fr-BE" dirty="0" smtClean="0">
                <a:solidFill>
                  <a:schemeClr val="tx1"/>
                </a:solidFill>
              </a:rPr>
              <a:t>un </a:t>
            </a:r>
            <a:r>
              <a:rPr lang="fr-BE" dirty="0">
                <a:solidFill>
                  <a:schemeClr val="tx1"/>
                </a:solidFill>
              </a:rPr>
              <a:t>"cas d'utilisation" dans les affaires de modélisation de processus</a:t>
            </a:r>
            <a:r>
              <a:rPr lang="fr-BE" dirty="0" smtClean="0">
                <a:solidFill>
                  <a:schemeClr val="tx1"/>
                </a:solidFill>
              </a:rPr>
              <a:t> défini</a:t>
            </a:r>
            <a:r>
              <a:rPr lang="en-US" dirty="0" smtClean="0">
                <a:solidFill>
                  <a:schemeClr val="tx1"/>
                </a:solidFill>
              </a:rPr>
              <a:t>.</a:t>
            </a:r>
          </a:p>
          <a:p>
            <a:pPr marL="457200" indent="-457200">
              <a:buFontTx/>
              <a:buChar char="-"/>
            </a:pPr>
            <a:r>
              <a:rPr lang="fr-BE" dirty="0" smtClean="0">
                <a:solidFill>
                  <a:schemeClr val="tx1"/>
                </a:solidFill>
              </a:rPr>
              <a:t>Un cas d’utilisation  est composé d’un </a:t>
            </a:r>
            <a:r>
              <a:rPr lang="fr-BE" dirty="0">
                <a:solidFill>
                  <a:schemeClr val="tx1"/>
                </a:solidFill>
              </a:rPr>
              <a:t>ensemble d'opérations qui mènent ensemble pour atteindre un but dans la vie quotidienne </a:t>
            </a:r>
            <a:r>
              <a:rPr lang="fr-BE" dirty="0" smtClean="0">
                <a:solidFill>
                  <a:schemeClr val="tx1"/>
                </a:solidFill>
              </a:rPr>
              <a:t>.</a:t>
            </a:r>
          </a:p>
          <a:p>
            <a:pPr marL="457200" indent="-457200">
              <a:buFontTx/>
              <a:buChar char="-"/>
            </a:pPr>
            <a:r>
              <a:rPr lang="fr-BE" dirty="0">
                <a:solidFill>
                  <a:schemeClr val="tx1"/>
                </a:solidFill>
              </a:rPr>
              <a:t>U</a:t>
            </a:r>
            <a:r>
              <a:rPr lang="fr-BE" dirty="0" smtClean="0">
                <a:solidFill>
                  <a:schemeClr val="tx1"/>
                </a:solidFill>
              </a:rPr>
              <a:t>ne </a:t>
            </a:r>
            <a:r>
              <a:rPr lang="fr-BE" dirty="0">
                <a:solidFill>
                  <a:schemeClr val="tx1"/>
                </a:solidFill>
              </a:rPr>
              <a:t>opération peut dépendre d'une </a:t>
            </a:r>
            <a:r>
              <a:rPr lang="fr-BE" dirty="0" err="1" smtClean="0">
                <a:solidFill>
                  <a:schemeClr val="tx1"/>
                </a:solidFill>
              </a:rPr>
              <a:t>pré-condition</a:t>
            </a:r>
            <a:endParaRPr lang="fr-BE" dirty="0" smtClean="0">
              <a:solidFill>
                <a:schemeClr val="tx1"/>
              </a:solidFill>
            </a:endParaRPr>
          </a:p>
          <a:p>
            <a:r>
              <a:rPr lang="fr-BE" dirty="0" smtClean="0">
                <a:solidFill>
                  <a:schemeClr val="tx1"/>
                </a:solidFill>
              </a:rPr>
              <a:t>      et l'exécution d'une opération peut fixer un </a:t>
            </a:r>
          </a:p>
          <a:p>
            <a:r>
              <a:rPr lang="fr-BE" dirty="0">
                <a:solidFill>
                  <a:schemeClr val="tx1"/>
                </a:solidFill>
              </a:rPr>
              <a:t> </a:t>
            </a:r>
            <a:r>
              <a:rPr lang="fr-BE" dirty="0" smtClean="0">
                <a:solidFill>
                  <a:schemeClr val="tx1"/>
                </a:solidFill>
              </a:rPr>
              <a:t>     post-condition</a:t>
            </a:r>
            <a:r>
              <a:rPr lang="en-US" dirty="0" smtClean="0">
                <a:solidFill>
                  <a:schemeClr val="tx1"/>
                </a:solidFill>
              </a:rPr>
              <a:t> .</a:t>
            </a:r>
          </a:p>
          <a:p>
            <a:endParaRPr lang="fr-BE" dirty="0"/>
          </a:p>
        </p:txBody>
      </p:sp>
      <p:sp>
        <p:nvSpPr>
          <p:cNvPr id="6" name="ZoneTexte 5"/>
          <p:cNvSpPr txBox="1"/>
          <p:nvPr/>
        </p:nvSpPr>
        <p:spPr>
          <a:xfrm>
            <a:off x="5567160" y="6158691"/>
            <a:ext cx="4320480" cy="307777"/>
          </a:xfrm>
          <a:prstGeom prst="rect">
            <a:avLst/>
          </a:prstGeom>
          <a:noFill/>
        </p:spPr>
        <p:txBody>
          <a:bodyPr wrap="square" rtlCol="0">
            <a:spAutoFit/>
          </a:bodyPr>
          <a:lstStyle/>
          <a:p>
            <a:r>
              <a:rPr lang="fr-BE" sz="1400" dirty="0"/>
              <a:t>Judith Michael, Heinrich C. </a:t>
            </a:r>
            <a:r>
              <a:rPr lang="fr-BE" sz="1400" dirty="0" err="1" smtClean="0"/>
              <a:t>Mayr</a:t>
            </a:r>
            <a:r>
              <a:rPr lang="fr-BE" sz="1400" dirty="0" smtClean="0"/>
              <a:t> in 2013 </a:t>
            </a:r>
            <a:endParaRPr lang="fr-BE" sz="1400" dirty="0"/>
          </a:p>
        </p:txBody>
      </p:sp>
    </p:spTree>
    <p:extLst>
      <p:ext uri="{BB962C8B-B14F-4D97-AF65-F5344CB8AC3E}">
        <p14:creationId xmlns:p14="http://schemas.microsoft.com/office/powerpoint/2010/main" val="28104154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HBMS</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9592" y="1772816"/>
            <a:ext cx="7128792" cy="3816424"/>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37</a:t>
            </a:fld>
            <a:endParaRPr lang="en-US" dirty="0"/>
          </a:p>
        </p:txBody>
      </p:sp>
      <p:sp>
        <p:nvSpPr>
          <p:cNvPr id="7" name="ZoneTexte 6"/>
          <p:cNvSpPr txBox="1"/>
          <p:nvPr/>
        </p:nvSpPr>
        <p:spPr>
          <a:xfrm>
            <a:off x="5681806" y="5917809"/>
            <a:ext cx="3466728" cy="400110"/>
          </a:xfrm>
          <a:prstGeom prst="rect">
            <a:avLst/>
          </a:prstGeom>
          <a:noFill/>
        </p:spPr>
        <p:txBody>
          <a:bodyPr wrap="square" rtlCol="0">
            <a:spAutoFit/>
          </a:bodyPr>
          <a:lstStyle/>
          <a:p>
            <a:r>
              <a:rPr lang="fr-BE" dirty="0"/>
              <a:t>https://hbms-ainf.aau.at/en/</a:t>
            </a:r>
          </a:p>
        </p:txBody>
      </p:sp>
    </p:spTree>
    <p:extLst>
      <p:ext uri="{BB962C8B-B14F-4D97-AF65-F5344CB8AC3E}">
        <p14:creationId xmlns:p14="http://schemas.microsoft.com/office/powerpoint/2010/main" val="31984832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Comparaison</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38</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BE" dirty="0" smtClean="0">
                <a:solidFill>
                  <a:schemeClr val="tx1"/>
                </a:solidFill>
              </a:rPr>
              <a:t>Permet de la gestion du </a:t>
            </a:r>
            <a:r>
              <a:rPr lang="fr-BE" dirty="0" err="1" smtClean="0">
                <a:solidFill>
                  <a:schemeClr val="tx1"/>
                </a:solidFill>
              </a:rPr>
              <a:t>context</a:t>
            </a:r>
            <a:r>
              <a:rPr lang="fr-BE" dirty="0" smtClean="0">
                <a:solidFill>
                  <a:schemeClr val="tx1"/>
                </a:solidFill>
              </a:rPr>
              <a:t>.</a:t>
            </a:r>
          </a:p>
          <a:p>
            <a:pPr marL="514350" indent="-514350">
              <a:buFont typeface="+mj-lt"/>
              <a:buAutoNum type="arabicPeriod"/>
            </a:pPr>
            <a:endParaRPr lang="fr-BE" dirty="0">
              <a:solidFill>
                <a:schemeClr val="tx1"/>
              </a:solidFill>
            </a:endParaRPr>
          </a:p>
          <a:p>
            <a:pPr marL="514350" indent="-514350">
              <a:buFont typeface="+mj-lt"/>
              <a:buAutoNum type="arabicPeriod"/>
            </a:pPr>
            <a:endParaRPr lang="fr-BE" dirty="0">
              <a:solidFill>
                <a:schemeClr val="tx1"/>
              </a:solidFill>
            </a:endParaRPr>
          </a:p>
          <a:p>
            <a:pPr marL="514350" indent="-514350">
              <a:buFont typeface="+mj-lt"/>
              <a:buAutoNum type="arabicPeriod"/>
            </a:pPr>
            <a:r>
              <a:rPr lang="fr-BE" dirty="0" smtClean="0">
                <a:solidFill>
                  <a:schemeClr val="tx1"/>
                </a:solidFill>
              </a:rPr>
              <a:t>Ne </a:t>
            </a:r>
            <a:r>
              <a:rPr lang="fr-BE" dirty="0">
                <a:solidFill>
                  <a:schemeClr val="tx1"/>
                </a:solidFill>
              </a:rPr>
              <a:t>t</a:t>
            </a:r>
            <a:r>
              <a:rPr lang="fr-BE" dirty="0" smtClean="0">
                <a:solidFill>
                  <a:schemeClr val="tx1"/>
                </a:solidFill>
              </a:rPr>
              <a:t>raite pas le </a:t>
            </a:r>
            <a:r>
              <a:rPr lang="fr-BE" dirty="0">
                <a:solidFill>
                  <a:schemeClr val="tx1"/>
                </a:solidFill>
              </a:rPr>
              <a:t>problème d'hétérogénéité </a:t>
            </a:r>
            <a:r>
              <a:rPr lang="fr-BE" dirty="0" smtClean="0">
                <a:solidFill>
                  <a:schemeClr val="tx1"/>
                </a:solidFill>
              </a:rPr>
              <a:t>des technologies existantes.</a:t>
            </a:r>
          </a:p>
        </p:txBody>
      </p:sp>
    </p:spTree>
    <p:extLst>
      <p:ext uri="{BB962C8B-B14F-4D97-AF65-F5344CB8AC3E}">
        <p14:creationId xmlns:p14="http://schemas.microsoft.com/office/powerpoint/2010/main" val="2536920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Conclusion</a:t>
            </a:r>
            <a:endParaRPr lang="fr-BE" dirty="0"/>
          </a:p>
        </p:txBody>
      </p:sp>
      <p:sp>
        <p:nvSpPr>
          <p:cNvPr id="3" name="Espace réservé du contenu 2"/>
          <p:cNvSpPr>
            <a:spLocks noGrp="1"/>
          </p:cNvSpPr>
          <p:nvPr>
            <p:ph idx="1"/>
          </p:nvPr>
        </p:nvSpPr>
        <p:spPr>
          <a:xfrm>
            <a:off x="457200" y="1388282"/>
            <a:ext cx="7139136" cy="5058078"/>
          </a:xfrm>
        </p:spPr>
        <p:txBody>
          <a:bodyPr/>
          <a:lstStyle/>
          <a:p>
            <a:pPr marL="457200" indent="-457200">
              <a:buFont typeface="Arial" panose="020B0604020202020204" pitchFamily="34" charset="0"/>
              <a:buChar char="•"/>
            </a:pPr>
            <a:r>
              <a:rPr lang="fr-BE" sz="2800" dirty="0" smtClean="0">
                <a:solidFill>
                  <a:schemeClr val="tx1"/>
                </a:solidFill>
                <a:latin typeface="+mn-lt"/>
              </a:rPr>
              <a:t>Couches IOT</a:t>
            </a:r>
          </a:p>
          <a:p>
            <a:pPr marL="640800" lvl="1" indent="-457200">
              <a:buFont typeface="Wingdings" panose="05000000000000000000" pitchFamily="2" charset="2"/>
              <a:buChar char="§"/>
            </a:pPr>
            <a:r>
              <a:rPr lang="fr-BE" sz="2800" dirty="0">
                <a:solidFill>
                  <a:schemeClr val="tx1"/>
                </a:solidFill>
                <a:latin typeface="+mn-lt"/>
              </a:rPr>
              <a:t>Protocoles </a:t>
            </a:r>
            <a:r>
              <a:rPr lang="fr-BE" sz="2800" dirty="0" smtClean="0">
                <a:solidFill>
                  <a:schemeClr val="tx1"/>
                </a:solidFill>
                <a:latin typeface="+mn-lt"/>
              </a:rPr>
              <a:t>d’application.</a:t>
            </a:r>
          </a:p>
          <a:p>
            <a:pPr marL="640800" lvl="1" indent="-457200">
              <a:buFont typeface="Wingdings" panose="05000000000000000000" pitchFamily="2" charset="2"/>
              <a:buChar char="§"/>
            </a:pPr>
            <a:endParaRPr lang="fr-BE" sz="2800" dirty="0">
              <a:solidFill>
                <a:schemeClr val="tx1"/>
              </a:solidFill>
              <a:latin typeface="+mn-lt"/>
            </a:endParaRPr>
          </a:p>
          <a:p>
            <a:pPr marL="457200" indent="-457200">
              <a:buFont typeface="Arial" panose="020B0604020202020204" pitchFamily="34" charset="0"/>
              <a:buChar char="•"/>
            </a:pPr>
            <a:r>
              <a:rPr lang="fr-BE" sz="2800" dirty="0" smtClean="0">
                <a:solidFill>
                  <a:schemeClr val="tx1"/>
                </a:solidFill>
                <a:latin typeface="+mn-lt"/>
              </a:rPr>
              <a:t>DSL</a:t>
            </a:r>
          </a:p>
          <a:p>
            <a:pPr marL="526500" lvl="1" indent="-342900">
              <a:buFont typeface="Wingdings" panose="05000000000000000000" pitchFamily="2" charset="2"/>
              <a:buChar char="§"/>
            </a:pPr>
            <a:r>
              <a:rPr lang="fr-BE" sz="2800" dirty="0" smtClean="0">
                <a:solidFill>
                  <a:schemeClr val="tx1"/>
                </a:solidFill>
                <a:latin typeface="+mn-lt"/>
              </a:rPr>
              <a:t>Configuration </a:t>
            </a:r>
          </a:p>
          <a:p>
            <a:pPr marL="526500" lvl="1" indent="-342900">
              <a:buFont typeface="Wingdings" panose="05000000000000000000" pitchFamily="2" charset="2"/>
              <a:buChar char="§"/>
            </a:pPr>
            <a:r>
              <a:rPr lang="fr-BE" sz="2800" dirty="0" err="1" smtClean="0">
                <a:solidFill>
                  <a:schemeClr val="tx1"/>
                </a:solidFill>
                <a:latin typeface="+mn-lt"/>
              </a:rPr>
              <a:t>Busnisse</a:t>
            </a:r>
            <a:r>
              <a:rPr lang="fr-BE" sz="2800" dirty="0" smtClean="0">
                <a:solidFill>
                  <a:schemeClr val="tx1"/>
                </a:solidFill>
                <a:latin typeface="+mn-lt"/>
              </a:rPr>
              <a:t> </a:t>
            </a:r>
            <a:r>
              <a:rPr lang="fr-BE" sz="2800" dirty="0" err="1" smtClean="0">
                <a:solidFill>
                  <a:schemeClr val="tx1"/>
                </a:solidFill>
                <a:latin typeface="+mn-lt"/>
              </a:rPr>
              <a:t>Rules</a:t>
            </a:r>
            <a:endParaRPr lang="fr-BE" sz="2800" dirty="0" smtClean="0">
              <a:solidFill>
                <a:schemeClr val="tx1"/>
              </a:solidFill>
              <a:latin typeface="+mn-lt"/>
            </a:endParaRPr>
          </a:p>
          <a:p>
            <a:pPr marL="526500" lvl="1" indent="-342900">
              <a:buFont typeface="Wingdings" panose="05000000000000000000" pitchFamily="2" charset="2"/>
              <a:buChar char="§"/>
            </a:pPr>
            <a:endParaRPr lang="fr-BE" sz="2800" dirty="0" smtClean="0">
              <a:solidFill>
                <a:schemeClr val="tx1"/>
              </a:solidFill>
              <a:latin typeface="+mn-lt"/>
            </a:endParaRPr>
          </a:p>
          <a:p>
            <a:pPr marL="457200" indent="-457200">
              <a:buFont typeface="Arial" panose="020B0604020202020204" pitchFamily="34" charset="0"/>
              <a:buChar char="•"/>
            </a:pPr>
            <a:r>
              <a:rPr lang="fr-BE" sz="2800" dirty="0" smtClean="0">
                <a:solidFill>
                  <a:schemeClr val="tx1"/>
                </a:solidFill>
                <a:latin typeface="+mn-lt"/>
              </a:rPr>
              <a:t>Solution existantes</a:t>
            </a:r>
          </a:p>
          <a:p>
            <a:pPr marL="640800" lvl="1" indent="-457200">
              <a:buFont typeface="Wingdings" panose="05000000000000000000" pitchFamily="2" charset="2"/>
              <a:buChar char="§"/>
            </a:pPr>
            <a:r>
              <a:rPr lang="fr-BE" sz="2800" dirty="0" err="1" smtClean="0">
                <a:solidFill>
                  <a:schemeClr val="tx1"/>
                </a:solidFill>
                <a:latin typeface="+mn-lt"/>
              </a:rPr>
              <a:t>ThingML</a:t>
            </a:r>
            <a:r>
              <a:rPr lang="fr-BE" sz="2800" dirty="0" smtClean="0">
                <a:solidFill>
                  <a:schemeClr val="tx1"/>
                </a:solidFill>
                <a:latin typeface="+mn-lt"/>
              </a:rPr>
              <a:t>, </a:t>
            </a:r>
            <a:r>
              <a:rPr lang="fr-BE" sz="2800" dirty="0" err="1" smtClean="0">
                <a:solidFill>
                  <a:schemeClr val="tx1"/>
                </a:solidFill>
                <a:latin typeface="+mn-lt"/>
              </a:rPr>
              <a:t>SmartThing</a:t>
            </a:r>
            <a:r>
              <a:rPr lang="fr-BE" sz="2800" dirty="0" smtClean="0">
                <a:solidFill>
                  <a:schemeClr val="tx1"/>
                </a:solidFill>
                <a:latin typeface="+mn-lt"/>
              </a:rPr>
              <a:t>, HBMS. </a:t>
            </a:r>
          </a:p>
          <a:p>
            <a:pPr lvl="1"/>
            <a:endParaRPr lang="fr-BE" sz="2800" dirty="0">
              <a:latin typeface="+mn-lt"/>
            </a:endParaRPr>
          </a:p>
          <a:p>
            <a:pPr lvl="1"/>
            <a:endParaRPr lang="fr-BE" sz="2800" dirty="0" smtClean="0">
              <a:latin typeface="+mn-lt"/>
            </a:endParaRPr>
          </a:p>
          <a:p>
            <a:pPr lvl="1"/>
            <a:endParaRPr lang="fr-BE" sz="2800" dirty="0" smtClean="0">
              <a:latin typeface="+mn-lt"/>
            </a:endParaRPr>
          </a:p>
          <a:p>
            <a:pPr marL="526500" lvl="1" indent="-342900">
              <a:buFont typeface="Wingdings" panose="05000000000000000000" pitchFamily="2" charset="2"/>
              <a:buChar char="§"/>
            </a:pPr>
            <a:endParaRPr lang="fr-BE" dirty="0" smtClean="0"/>
          </a:p>
          <a:p>
            <a:pPr lvl="1"/>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39</a:t>
            </a:fld>
            <a:endParaRPr lang="en-US" dirty="0"/>
          </a:p>
        </p:txBody>
      </p:sp>
    </p:spTree>
    <p:extLst>
      <p:ext uri="{BB962C8B-B14F-4D97-AF65-F5344CB8AC3E}">
        <p14:creationId xmlns:p14="http://schemas.microsoft.com/office/powerpoint/2010/main" val="877360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1" y="310200"/>
            <a:ext cx="8964489" cy="790787"/>
          </a:xfrm>
        </p:spPr>
        <p:txBody>
          <a:bodyPr/>
          <a:lstStyle/>
          <a:p>
            <a:r>
              <a:rPr lang="fr-BE" sz="3600" dirty="0"/>
              <a:t>D</a:t>
            </a:r>
            <a:r>
              <a:rPr lang="fr-BE" sz="3600" dirty="0" smtClean="0"/>
              <a:t>éfis sociétaux</a:t>
            </a:r>
            <a:endParaRPr lang="fr-BE" sz="360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sp>
        <p:nvSpPr>
          <p:cNvPr id="5" name="Content Placeholder 2"/>
          <p:cNvSpPr txBox="1">
            <a:spLocks/>
          </p:cNvSpPr>
          <p:nvPr/>
        </p:nvSpPr>
        <p:spPr>
          <a:xfrm>
            <a:off x="238630" y="1675549"/>
            <a:ext cx="8846250" cy="384168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Tx/>
              <a:buChar char="-"/>
            </a:pPr>
            <a:r>
              <a:rPr lang="en-US" dirty="0" err="1" smtClean="0">
                <a:solidFill>
                  <a:schemeClr val="tx1"/>
                </a:solidFill>
              </a:rPr>
              <a:t>Déséquilibre</a:t>
            </a:r>
            <a:r>
              <a:rPr lang="en-US" dirty="0" smtClean="0">
                <a:solidFill>
                  <a:schemeClr val="tx1"/>
                </a:solidFill>
              </a:rPr>
              <a:t> </a:t>
            </a:r>
            <a:r>
              <a:rPr lang="en-US" dirty="0">
                <a:solidFill>
                  <a:schemeClr val="tx1"/>
                </a:solidFill>
              </a:rPr>
              <a:t>démographique.</a:t>
            </a:r>
            <a:endParaRPr lang="en-US" dirty="0" smtClean="0">
              <a:solidFill>
                <a:schemeClr val="tx1"/>
              </a:solidFill>
            </a:endParaRPr>
          </a:p>
          <a:p>
            <a:endParaRPr lang="en-US" dirty="0" smtClean="0">
              <a:solidFill>
                <a:schemeClr val="tx1"/>
              </a:solidFill>
            </a:endParaRPr>
          </a:p>
          <a:p>
            <a:pPr marL="457200" indent="-457200">
              <a:buFontTx/>
              <a:buChar char="-"/>
            </a:pPr>
            <a:r>
              <a:rPr lang="fr-BE" dirty="0" smtClean="0">
                <a:solidFill>
                  <a:schemeClr val="tx1"/>
                </a:solidFill>
              </a:rPr>
              <a:t>Augmentation des </a:t>
            </a:r>
            <a:r>
              <a:rPr lang="fr-BE" dirty="0">
                <a:solidFill>
                  <a:schemeClr val="tx1"/>
                </a:solidFill>
              </a:rPr>
              <a:t>maladies </a:t>
            </a:r>
            <a:r>
              <a:rPr lang="fr-BE" dirty="0" smtClean="0">
                <a:solidFill>
                  <a:schemeClr val="tx1"/>
                </a:solidFill>
              </a:rPr>
              <a:t>liées à cette catégorie. </a:t>
            </a:r>
          </a:p>
          <a:p>
            <a:pPr marL="457200" indent="-457200">
              <a:buFontTx/>
              <a:buChar char="-"/>
            </a:pPr>
            <a:endParaRPr lang="fr-BE" dirty="0" smtClean="0">
              <a:solidFill>
                <a:schemeClr val="tx1"/>
              </a:solidFill>
            </a:endParaRPr>
          </a:p>
          <a:p>
            <a:pPr marL="457200" indent="-457200">
              <a:buFontTx/>
              <a:buChar char="-"/>
            </a:pPr>
            <a:r>
              <a:rPr lang="fr-BE" dirty="0" smtClean="0">
                <a:solidFill>
                  <a:schemeClr val="tx1"/>
                </a:solidFill>
              </a:rPr>
              <a:t>Réduction du montant du soutien .</a:t>
            </a:r>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Futur </a:t>
            </a:r>
            <a:r>
              <a:rPr lang="fr-BE" dirty="0" err="1" smtClean="0"/>
              <a:t>work</a:t>
            </a:r>
            <a:endParaRPr lang="fr-BE" dirty="0"/>
          </a:p>
        </p:txBody>
      </p:sp>
      <p:sp>
        <p:nvSpPr>
          <p:cNvPr id="3" name="Espace réservé du contenu 2"/>
          <p:cNvSpPr>
            <a:spLocks noGrp="1"/>
          </p:cNvSpPr>
          <p:nvPr>
            <p:ph idx="1"/>
          </p:nvPr>
        </p:nvSpPr>
        <p:spPr>
          <a:xfrm>
            <a:off x="457200" y="1388282"/>
            <a:ext cx="6203032" cy="5058078"/>
          </a:xfrm>
        </p:spPr>
        <p:txBody>
          <a:bodyPr/>
          <a:lstStyle/>
          <a:p>
            <a:pPr marL="640800" lvl="1" indent="-457200">
              <a:buFont typeface="+mj-lt"/>
              <a:buAutoNum type="arabicPeriod"/>
            </a:pPr>
            <a:r>
              <a:rPr lang="fr-BE" dirty="0" smtClean="0"/>
              <a:t> </a:t>
            </a:r>
            <a:r>
              <a:rPr lang="fr-BE" sz="2800" dirty="0" smtClean="0">
                <a:latin typeface="+mn-lt"/>
              </a:rPr>
              <a:t>Enrichir le DSL.</a:t>
            </a:r>
          </a:p>
          <a:p>
            <a:pPr marL="640800" lvl="1" indent="-457200">
              <a:buFont typeface="+mj-lt"/>
              <a:buAutoNum type="arabicPeriod"/>
            </a:pPr>
            <a:endParaRPr lang="fr-BE" sz="2800" dirty="0">
              <a:latin typeface="+mn-lt"/>
            </a:endParaRPr>
          </a:p>
          <a:p>
            <a:pPr marL="640800" lvl="1" indent="-457200">
              <a:buFont typeface="+mj-lt"/>
              <a:buAutoNum type="arabicPeriod"/>
            </a:pPr>
            <a:endParaRPr lang="fr-BE" sz="2800" dirty="0" smtClean="0">
              <a:latin typeface="+mn-lt"/>
            </a:endParaRPr>
          </a:p>
          <a:p>
            <a:pPr marL="640800" lvl="1" indent="-457200">
              <a:buFont typeface="+mj-lt"/>
              <a:buAutoNum type="arabicPeriod"/>
            </a:pPr>
            <a:r>
              <a:rPr lang="fr-BE" sz="2800" dirty="0">
                <a:latin typeface="+mn-lt"/>
              </a:rPr>
              <a:t> D</a:t>
            </a:r>
            <a:r>
              <a:rPr lang="fr-BE" sz="2800" dirty="0" smtClean="0">
                <a:latin typeface="+mn-lt"/>
              </a:rPr>
              <a:t>évelopper le middleware/</a:t>
            </a:r>
            <a:r>
              <a:rPr lang="fr-BE" sz="2800" dirty="0" err="1" smtClean="0">
                <a:latin typeface="+mn-lt"/>
              </a:rPr>
              <a:t>wrapper</a:t>
            </a:r>
            <a:endParaRPr lang="fr-BE" sz="2800" dirty="0" smtClean="0">
              <a:latin typeface="+mn-lt"/>
            </a:endParaRPr>
          </a:p>
          <a:p>
            <a:pPr marL="640800" lvl="1" indent="-457200">
              <a:buFont typeface="+mj-lt"/>
              <a:buAutoNum type="arabicPeriod"/>
            </a:pPr>
            <a:endParaRPr lang="fr-BE" sz="2800" dirty="0">
              <a:latin typeface="+mn-lt"/>
            </a:endParaRPr>
          </a:p>
          <a:p>
            <a:pPr marL="640800" lvl="1" indent="-457200">
              <a:buFont typeface="+mj-lt"/>
              <a:buAutoNum type="arabicPeriod"/>
            </a:pPr>
            <a:endParaRPr lang="fr-BE" sz="2800" dirty="0" smtClean="0">
              <a:latin typeface="+mn-lt"/>
            </a:endParaRPr>
          </a:p>
          <a:p>
            <a:pPr marL="640800" lvl="1" indent="-457200">
              <a:buFont typeface="+mj-lt"/>
              <a:buAutoNum type="arabicPeriod"/>
            </a:pPr>
            <a:r>
              <a:rPr lang="fr-BE" sz="2800" dirty="0" smtClean="0">
                <a:latin typeface="+mn-lt"/>
              </a:rPr>
              <a:t>Contexte ( au long terme)</a:t>
            </a:r>
            <a:endParaRPr lang="fr-BE" sz="2800" dirty="0">
              <a:latin typeface="+mn-lt"/>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40</a:t>
            </a:fld>
            <a:endParaRPr lang="en-US" dirty="0"/>
          </a:p>
        </p:txBody>
      </p:sp>
    </p:spTree>
    <p:extLst>
      <p:ext uri="{BB962C8B-B14F-4D97-AF65-F5344CB8AC3E}">
        <p14:creationId xmlns:p14="http://schemas.microsoft.com/office/powerpoint/2010/main" val="3115966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Personnes </a:t>
            </a:r>
            <a:r>
              <a:rPr lang="fr-BE" dirty="0"/>
              <a:t>âgées</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sp>
        <p:nvSpPr>
          <p:cNvPr id="5" name="Content Placeholder 2"/>
          <p:cNvSpPr>
            <a:spLocks noGrp="1"/>
          </p:cNvSpPr>
          <p:nvPr>
            <p:ph idx="1"/>
          </p:nvPr>
        </p:nvSpPr>
        <p:spPr>
          <a:xfrm>
            <a:off x="152401" y="1447696"/>
            <a:ext cx="8732399" cy="4680520"/>
          </a:xfrm>
        </p:spPr>
        <p:txBody>
          <a:bodyPr/>
          <a:lstStyle/>
          <a:p>
            <a:pPr marL="857250" lvl="1" indent="-457200" algn="just">
              <a:buFont typeface="Arial" panose="020B0604020202020204" pitchFamily="34" charset="0"/>
              <a:buChar char="•"/>
            </a:pPr>
            <a:r>
              <a:rPr lang="fr-BE" dirty="0" smtClean="0">
                <a:solidFill>
                  <a:schemeClr val="tx1"/>
                </a:solidFill>
              </a:rPr>
              <a:t>L’indépendance de la prise de décision.</a:t>
            </a:r>
          </a:p>
          <a:p>
            <a:pPr marL="857250" lvl="1" indent="-457200" algn="just">
              <a:buFont typeface="Arial" panose="020B0604020202020204" pitchFamily="34" charset="0"/>
              <a:buChar char="•"/>
            </a:pPr>
            <a:endParaRPr lang="fr-BE" dirty="0" smtClean="0">
              <a:solidFill>
                <a:schemeClr val="tx1"/>
              </a:solidFill>
            </a:endParaRPr>
          </a:p>
          <a:p>
            <a:pPr marL="857250" lvl="1" indent="-457200" algn="just">
              <a:buFont typeface="Arial" panose="020B0604020202020204" pitchFamily="34" charset="0"/>
              <a:buChar char="•"/>
            </a:pPr>
            <a:r>
              <a:rPr lang="fr-BE" dirty="0" smtClean="0">
                <a:solidFill>
                  <a:schemeClr val="tx1"/>
                </a:solidFill>
              </a:rPr>
              <a:t>L’exécution des tâches quotidiennes</a:t>
            </a:r>
            <a:r>
              <a:rPr lang="en-US" dirty="0" smtClean="0">
                <a:solidFill>
                  <a:schemeClr val="tx1"/>
                </a:solidFill>
              </a:rPr>
              <a:t>. </a:t>
            </a:r>
          </a:p>
          <a:p>
            <a:pPr marL="857250" lvl="1" indent="-457200" algn="just">
              <a:buFont typeface="Arial" panose="020B0604020202020204" pitchFamily="34" charset="0"/>
              <a:buChar char="•"/>
            </a:pPr>
            <a:endParaRPr lang="en-US" sz="2400" dirty="0"/>
          </a:p>
          <a:p>
            <a:pPr marL="400050" lvl="1" indent="0">
              <a:buNone/>
            </a:pPr>
            <a:endParaRPr lang="en-US" sz="3200" dirty="0" smtClean="0"/>
          </a:p>
          <a:p>
            <a:pPr marL="0" indent="0">
              <a:buNone/>
            </a:pPr>
            <a:endParaRPr lang="en-US" sz="240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852936"/>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552728" y="4906255"/>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4000" dirty="0"/>
              <a:t>Smart Home </a:t>
            </a:r>
            <a:r>
              <a:rPr lang="fr-BE" sz="4000" dirty="0" smtClean="0"/>
              <a:t>pour personnes âgés</a:t>
            </a:r>
            <a:endParaRPr lang="fr-BE" sz="4000" dirty="0"/>
          </a:p>
        </p:txBody>
      </p:sp>
      <p:sp>
        <p:nvSpPr>
          <p:cNvPr id="3" name="Espace réservé du contenu 2"/>
          <p:cNvSpPr>
            <a:spLocks noGrp="1"/>
          </p:cNvSpPr>
          <p:nvPr>
            <p:ph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6</a:t>
            </a:fld>
            <a:endParaRPr lang="en-US" dirty="0"/>
          </a:p>
        </p:txBody>
      </p:sp>
      <p:pic>
        <p:nvPicPr>
          <p:cNvPr id="5" name="Picture 6" descr="C:\Users\Vincent\AppData\Local\Microsoft\Windows\Temporary Internet Files\Content.IE5\95385EUO\0e920f2df0ef9cf04fcb654a716a218c94eb294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2" y="1325222"/>
            <a:ext cx="8980966" cy="526607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5893" y="4581128"/>
            <a:ext cx="1097525" cy="652975"/>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810" y="5363426"/>
            <a:ext cx="360040" cy="5857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3937" y="5363426"/>
            <a:ext cx="429622" cy="6989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1800" y="3194878"/>
            <a:ext cx="935792" cy="773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1193" y="4581128"/>
            <a:ext cx="1056999" cy="89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4163" y="4907438"/>
            <a:ext cx="513142" cy="478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5893" y="5446356"/>
            <a:ext cx="513142" cy="478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1068" y="2753937"/>
            <a:ext cx="513142" cy="478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7696" y="2504434"/>
            <a:ext cx="782727" cy="594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4871" y="3570733"/>
            <a:ext cx="1099939" cy="736034"/>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5073" y="3645024"/>
            <a:ext cx="361094" cy="587452"/>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24217">
            <a:off x="774852" y="4364661"/>
            <a:ext cx="1257593" cy="594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Bulle ronde 5"/>
          <p:cNvSpPr/>
          <p:nvPr/>
        </p:nvSpPr>
        <p:spPr>
          <a:xfrm>
            <a:off x="2794961" y="1558875"/>
            <a:ext cx="2973231" cy="1781809"/>
          </a:xfrm>
          <a:prstGeom prst="wedgeEllipseCallout">
            <a:avLst>
              <a:gd name="adj1" fmla="val -25269"/>
              <a:gd name="adj2" fmla="val 629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tx1"/>
                </a:solidFill>
              </a:rPr>
              <a:t>What happen if I fall and become unconscious</a:t>
            </a:r>
            <a:r>
              <a:rPr lang="fr-BE" b="1" dirty="0">
                <a:solidFill>
                  <a:schemeClr val="tx1"/>
                </a:solidFill>
              </a:rPr>
              <a:t>?</a:t>
            </a:r>
          </a:p>
        </p:txBody>
      </p:sp>
      <p:grpSp>
        <p:nvGrpSpPr>
          <p:cNvPr id="16" name="Groupe 15"/>
          <p:cNvGrpSpPr/>
          <p:nvPr/>
        </p:nvGrpSpPr>
        <p:grpSpPr>
          <a:xfrm>
            <a:off x="237086" y="3302889"/>
            <a:ext cx="6414358" cy="1821568"/>
            <a:chOff x="323528" y="3325069"/>
            <a:chExt cx="6414358" cy="1821568"/>
          </a:xfrm>
        </p:grpSpPr>
        <p:sp>
          <p:nvSpPr>
            <p:cNvPr id="23" name="Bulle ronde 26"/>
            <p:cNvSpPr/>
            <p:nvPr/>
          </p:nvSpPr>
          <p:spPr>
            <a:xfrm>
              <a:off x="3764655" y="3364828"/>
              <a:ext cx="2973231" cy="1781809"/>
            </a:xfrm>
            <a:prstGeom prst="wedgeEllipseCallout">
              <a:avLst>
                <a:gd name="adj1" fmla="val -50996"/>
                <a:gd name="adj2" fmla="val -2977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What happens if I forget to close the door? </a:t>
              </a:r>
            </a:p>
          </p:txBody>
        </p:sp>
        <p:sp>
          <p:nvSpPr>
            <p:cNvPr id="24" name="Bulle ronde 27"/>
            <p:cNvSpPr/>
            <p:nvPr/>
          </p:nvSpPr>
          <p:spPr>
            <a:xfrm>
              <a:off x="323528" y="3325069"/>
              <a:ext cx="2973231" cy="1781809"/>
            </a:xfrm>
            <a:prstGeom prst="wedgeEllipseCallout">
              <a:avLst>
                <a:gd name="adj1" fmla="val 52800"/>
                <a:gd name="adj2" fmla="val -218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What happens if I do not hear a sound of phone ringing? </a:t>
              </a:r>
            </a:p>
          </p:txBody>
        </p:sp>
      </p:grpSp>
      <p:pic>
        <p:nvPicPr>
          <p:cNvPr id="26"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4304" y="5391661"/>
            <a:ext cx="1029850" cy="10527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10" descr="C:\Users\Vincent\AppData\Local\Microsoft\Windows\Temporary Internet Files\Content.IE5\NKA2RNBE\280px-Infermiere_Volontarie_della_Croce_Rossa_Italiana[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9368" y="5373186"/>
            <a:ext cx="1390406" cy="10527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507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smtClean="0"/>
              <a:t>Agenda</a:t>
            </a:r>
            <a:endParaRPr lang="fr-FR" b="1" dirty="0"/>
          </a:p>
        </p:txBody>
      </p:sp>
      <p:sp>
        <p:nvSpPr>
          <p:cNvPr id="12" name="Content Placeholder 3"/>
          <p:cNvSpPr>
            <a:spLocks noGrp="1"/>
          </p:cNvSpPr>
          <p:nvPr>
            <p:ph idx="1"/>
          </p:nvPr>
        </p:nvSpPr>
        <p:spPr>
          <a:xfrm>
            <a:off x="457200" y="1484784"/>
            <a:ext cx="7355160" cy="4752528"/>
          </a:xfrm>
        </p:spPr>
        <p:txBody>
          <a:bodyPr/>
          <a:lstStyle/>
          <a:p>
            <a:pPr marL="914400" indent="-914400">
              <a:lnSpc>
                <a:spcPct val="150000"/>
              </a:lnSpc>
              <a:buClr>
                <a:srgbClr val="36A63A"/>
              </a:buClr>
              <a:buFont typeface="+mj-lt"/>
              <a:buAutoNum type="arabicPeriod"/>
            </a:pPr>
            <a:r>
              <a:rPr lang="fr-FR" sz="3200" dirty="0" smtClean="0">
                <a:solidFill>
                  <a:schemeClr val="tx1"/>
                </a:solidFill>
              </a:rPr>
              <a:t>Internet des Objets</a:t>
            </a:r>
          </a:p>
          <a:p>
            <a:pPr marL="914400" indent="-914400">
              <a:lnSpc>
                <a:spcPct val="150000"/>
              </a:lnSpc>
              <a:buClr>
                <a:srgbClr val="36A63A"/>
              </a:buClr>
              <a:buFont typeface="+mj-lt"/>
              <a:buAutoNum type="arabicPeriod"/>
            </a:pPr>
            <a:r>
              <a:rPr lang="fr-FR" sz="3200" dirty="0" smtClean="0">
                <a:solidFill>
                  <a:schemeClr val="tx1"/>
                </a:solidFill>
              </a:rPr>
              <a:t>Problématique liés à la domotique</a:t>
            </a:r>
          </a:p>
          <a:p>
            <a:pPr marL="914400" indent="-914400">
              <a:lnSpc>
                <a:spcPct val="150000"/>
              </a:lnSpc>
              <a:buClr>
                <a:srgbClr val="36A63A"/>
              </a:buClr>
              <a:buFont typeface="+mj-lt"/>
              <a:buAutoNum type="arabicPeriod"/>
            </a:pPr>
            <a:r>
              <a:rPr lang="fr-FR" sz="3200" dirty="0" smtClean="0">
                <a:solidFill>
                  <a:schemeClr val="tx1"/>
                </a:solidFill>
              </a:rPr>
              <a:t>Notre proposition: un DSL pour l’</a:t>
            </a:r>
            <a:r>
              <a:rPr lang="fr-FR" sz="3200" dirty="0" err="1" smtClean="0">
                <a:solidFill>
                  <a:schemeClr val="tx1"/>
                </a:solidFill>
              </a:rPr>
              <a:t>IoT</a:t>
            </a:r>
            <a:r>
              <a:rPr lang="fr-FR" sz="3200" dirty="0" smtClean="0">
                <a:solidFill>
                  <a:schemeClr val="tx1"/>
                </a:solidFill>
              </a:rPr>
              <a:t> tenant compte du contexte</a:t>
            </a:r>
            <a:endParaRPr lang="fr-FR" sz="3200" dirty="0">
              <a:solidFill>
                <a:schemeClr val="tx1"/>
              </a:solidFill>
            </a:endParaRPr>
          </a:p>
          <a:p>
            <a:pPr marL="914400" indent="-914400">
              <a:lnSpc>
                <a:spcPct val="150000"/>
              </a:lnSpc>
              <a:buClr>
                <a:srgbClr val="36A63A"/>
              </a:buClr>
              <a:buFont typeface="+mj-lt"/>
              <a:buAutoNum type="arabicPeriod"/>
            </a:pPr>
            <a:r>
              <a:rPr lang="fr-FR" sz="3200" dirty="0" smtClean="0">
                <a:solidFill>
                  <a:schemeClr val="tx1"/>
                </a:solidFill>
              </a:rPr>
              <a:t>Solutions existantes</a:t>
            </a:r>
            <a:endParaRPr lang="fr-FR" sz="3200" dirty="0">
              <a:solidFill>
                <a:schemeClr val="tx1"/>
              </a:solidFill>
            </a:endParaRPr>
          </a:p>
          <a:p>
            <a:pPr marL="914400" indent="-914400">
              <a:lnSpc>
                <a:spcPct val="150000"/>
              </a:lnSpc>
              <a:buClr>
                <a:srgbClr val="36A63A"/>
              </a:buClr>
              <a:buFont typeface="+mj-lt"/>
              <a:buAutoNum type="arabicPeriod"/>
            </a:pPr>
            <a:r>
              <a:rPr lang="fr-FR" sz="320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8</a:t>
            </a:fld>
            <a:endParaRPr lang="en-US" dirty="0"/>
          </a:p>
        </p:txBody>
      </p:sp>
      <p:sp>
        <p:nvSpPr>
          <p:cNvPr id="3" name="Titre 2"/>
          <p:cNvSpPr>
            <a:spLocks noGrp="1"/>
          </p:cNvSpPr>
          <p:nvPr>
            <p:ph type="title"/>
          </p:nvPr>
        </p:nvSpPr>
        <p:spPr/>
        <p:txBody>
          <a:bodyPr/>
          <a:lstStyle/>
          <a:p>
            <a:r>
              <a:rPr lang="fr-BE" dirty="0" smtClean="0"/>
              <a:t>COUCHES EN </a:t>
            </a:r>
            <a:r>
              <a:rPr lang="fr-BE" dirty="0" err="1" smtClean="0"/>
              <a:t>IoT</a:t>
            </a:r>
            <a:endParaRPr lang="fr-BE" dirty="0"/>
          </a:p>
        </p:txBody>
      </p:sp>
    </p:spTree>
    <p:extLst>
      <p:ext uri="{BB962C8B-B14F-4D97-AF65-F5344CB8AC3E}">
        <p14:creationId xmlns:p14="http://schemas.microsoft.com/office/powerpoint/2010/main" val="3069683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
        <p:nvSpPr>
          <p:cNvPr id="3" name="ZoneTexte 2"/>
          <p:cNvSpPr txBox="1"/>
          <p:nvPr/>
        </p:nvSpPr>
        <p:spPr>
          <a:xfrm>
            <a:off x="5255478" y="5301208"/>
            <a:ext cx="3672408" cy="1046440"/>
          </a:xfrm>
          <a:prstGeom prst="rect">
            <a:avLst/>
          </a:prstGeom>
          <a:noFill/>
        </p:spPr>
        <p:txBody>
          <a:bodyPr wrap="square" rtlCol="0">
            <a:spAutoFit/>
          </a:bodyPr>
          <a:lstStyle/>
          <a:p>
            <a:r>
              <a:rPr lang="fr-BE" sz="1400" dirty="0"/>
              <a:t>Pierre-Jean </a:t>
            </a:r>
            <a:r>
              <a:rPr lang="fr-BE" sz="1400" dirty="0" err="1"/>
              <a:t>Benghozi</a:t>
            </a:r>
            <a:r>
              <a:rPr lang="fr-BE" sz="1400" dirty="0"/>
              <a:t>, Sylvain Bureau, Françoise </a:t>
            </a:r>
            <a:r>
              <a:rPr lang="fr-BE" sz="1400" dirty="0" err="1" smtClean="0"/>
              <a:t>Massit-Folléa</a:t>
            </a:r>
            <a:r>
              <a:rPr lang="fr-BE" sz="1400" dirty="0" smtClean="0"/>
              <a:t> In </a:t>
            </a:r>
            <a:r>
              <a:rPr lang="fr-BE" dirty="0">
                <a:hlinkClick r:id="rId3" tooltip="L’Internet des objets"/>
              </a:rPr>
              <a:t>L’INTERNET DES OBJETS</a:t>
            </a:r>
            <a:endParaRPr lang="fr-BE" dirty="0"/>
          </a:p>
          <a:p>
            <a:r>
              <a:rPr lang="fr-BE" sz="1400" dirty="0" smtClean="0"/>
              <a:t> 2009</a:t>
            </a:r>
            <a:endParaRPr lang="fr-BE" sz="1400" dirty="0"/>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72775</TotalTime>
  <Words>1584</Words>
  <Application>Microsoft Office PowerPoint</Application>
  <PresentationFormat>Affichage à l'écran (4:3)</PresentationFormat>
  <Paragraphs>381</Paragraphs>
  <Slides>40</Slides>
  <Notes>14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40</vt:i4>
      </vt:variant>
    </vt:vector>
  </HeadingPairs>
  <TitlesOfParts>
    <vt:vector size="49" baseType="lpstr">
      <vt:lpstr>ＭＳ Ｐゴシック</vt:lpstr>
      <vt:lpstr>Arial</vt:lpstr>
      <vt:lpstr>Calibri</vt:lpstr>
      <vt:lpstr>Courier New</vt:lpstr>
      <vt:lpstr>Frutiger LT Std 45 Light</vt:lpstr>
      <vt:lpstr>Times New Roman</vt:lpstr>
      <vt:lpstr>Verdana</vt:lpstr>
      <vt:lpstr>Wingdings</vt:lpstr>
      <vt:lpstr>UNamur</vt:lpstr>
      <vt:lpstr>Présentation PowerPoint</vt:lpstr>
      <vt:lpstr>Vieillissement</vt:lpstr>
      <vt:lpstr>Démographie des personnes vieillissantes</vt:lpstr>
      <vt:lpstr>Défis sociétaux</vt:lpstr>
      <vt:lpstr>Personnes âgées</vt:lpstr>
      <vt:lpstr>Smart Home pour personnes âgés</vt:lpstr>
      <vt:lpstr>Agenda</vt:lpstr>
      <vt:lpstr>COUCHES EN IoT</vt:lpstr>
      <vt:lpstr>Internet Des Objets</vt:lpstr>
      <vt:lpstr>Internet Des Objets</vt:lpstr>
      <vt:lpstr>Internet Des Objets : Object   </vt:lpstr>
      <vt:lpstr>Service Management</vt:lpstr>
      <vt:lpstr>Application Layer</vt:lpstr>
      <vt:lpstr>Business Layer</vt:lpstr>
      <vt:lpstr>  IoT Layers</vt:lpstr>
      <vt:lpstr>Exemple</vt:lpstr>
      <vt:lpstr>  Projet de GERAS</vt:lpstr>
      <vt:lpstr>PROBLEMATIQUES EN IoT</vt:lpstr>
      <vt:lpstr>Complexité</vt:lpstr>
      <vt:lpstr>Déploiement</vt:lpstr>
      <vt:lpstr>Déploiement</vt:lpstr>
      <vt:lpstr>Adapter au contexte</vt:lpstr>
      <vt:lpstr>PROPOSITION</vt:lpstr>
      <vt:lpstr>Architecture</vt:lpstr>
      <vt:lpstr>Scénario de Téléphone</vt:lpstr>
      <vt:lpstr>DSL : Déclarer des objets</vt:lpstr>
      <vt:lpstr>DSL : Relier des objets</vt:lpstr>
      <vt:lpstr>DSL : Définir des comportements</vt:lpstr>
      <vt:lpstr>SOLUTIONS EXISTANTES</vt:lpstr>
      <vt:lpstr>ThingML</vt:lpstr>
      <vt:lpstr>Comparaison</vt:lpstr>
      <vt:lpstr>SmartThings</vt:lpstr>
      <vt:lpstr>SmartThing</vt:lpstr>
      <vt:lpstr>Comparaison</vt:lpstr>
      <vt:lpstr>HBMS</vt:lpstr>
      <vt:lpstr>Behavior Unit Goal</vt:lpstr>
      <vt:lpstr>HBMS</vt:lpstr>
      <vt:lpstr>Comparaison</vt:lpstr>
      <vt:lpstr>Conclusion</vt:lpstr>
      <vt:lpstr>Futur work</vt:lpstr>
    </vt:vector>
  </TitlesOfParts>
  <Company>FUNDP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UNamur</cp:lastModifiedBy>
  <cp:revision>1282</cp:revision>
  <cp:lastPrinted>2016-08-18T16:35:47Z</cp:lastPrinted>
  <dcterms:created xsi:type="dcterms:W3CDTF">2003-10-08T07:15:15Z</dcterms:created>
  <dcterms:modified xsi:type="dcterms:W3CDTF">2016-09-05T07:22:57Z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